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3" r:id="rId1"/>
  </p:sldMasterIdLst>
  <p:notesMasterIdLst>
    <p:notesMasterId r:id="rId12"/>
  </p:notesMasterIdLst>
  <p:sldIdLst>
    <p:sldId id="256" r:id="rId2"/>
    <p:sldId id="258" r:id="rId3"/>
    <p:sldId id="391" r:id="rId4"/>
    <p:sldId id="371" r:id="rId5"/>
    <p:sldId id="388" r:id="rId6"/>
    <p:sldId id="390" r:id="rId7"/>
    <p:sldId id="389" r:id="rId8"/>
    <p:sldId id="369" r:id="rId9"/>
    <p:sldId id="387" r:id="rId10"/>
    <p:sldId id="366" r:id="rId11"/>
  </p:sldIdLst>
  <p:sldSz cx="9144000" cy="5143500" type="screen16x9"/>
  <p:notesSz cx="6858000" cy="9144000"/>
  <p:embeddedFontLst>
    <p:embeddedFont>
      <p:font typeface="Exo 2" panose="020B0604020202020204" charset="-52"/>
      <p:regular r:id="rId13"/>
      <p:bold r:id="rId14"/>
      <p:italic r:id="rId15"/>
      <p:boldItalic r:id="rId16"/>
    </p:embeddedFont>
    <p:embeddedFont>
      <p:font typeface="Exo 2 Regular" panose="020B0604020202020204" charset="-52"/>
      <p:regular r:id="rId17"/>
      <p:bold r:id="rId18"/>
      <p:italic r:id="rId19"/>
      <p:boldItalic r:id="rId20"/>
    </p:embeddedFont>
    <p:embeddedFont>
      <p:font typeface="Exo 2 SemiBold" panose="020B0604020202020204" charset="-52"/>
      <p:bold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E5"/>
    <a:srgbClr val="02026E"/>
    <a:srgbClr val="FFE4C1"/>
    <a:srgbClr val="020298"/>
    <a:srgbClr val="47B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4EEA76-6FD5-4BFF-AAF7-B66B2B0568E5}">
  <a:tblStyle styleId="{BE4EEA76-6FD5-4BFF-AAF7-B66B2B0568E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8B4FC6D-8021-4E8B-8E97-585D3D8FBEF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6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41134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999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014402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eb6f9926c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eb6f9926c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999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5562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eb6f9926c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eb6f9926c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999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9778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6e529e8782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6e529e8782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999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69393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g6e61579b90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0" name="Google Shape;1220;g6e61579b90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999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5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C396E"/>
              </a:buClr>
              <a:buSzPts val="4800"/>
              <a:buFont typeface="Exo 2"/>
              <a:buNone/>
              <a:defRPr sz="4800" b="1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4800"/>
              <a:buFont typeface="Exo 2"/>
              <a:buNone/>
              <a:defRPr sz="48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4800"/>
              <a:buFont typeface="Exo 2"/>
              <a:buNone/>
              <a:defRPr sz="48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4800"/>
              <a:buFont typeface="Exo 2"/>
              <a:buNone/>
              <a:defRPr sz="48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4800"/>
              <a:buFont typeface="Exo 2"/>
              <a:buNone/>
              <a:defRPr sz="48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4800"/>
              <a:buFont typeface="Exo 2"/>
              <a:buNone/>
              <a:defRPr sz="48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4800"/>
              <a:buFont typeface="Exo 2"/>
              <a:buNone/>
              <a:defRPr sz="48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4800"/>
              <a:buFont typeface="Exo 2"/>
              <a:buNone/>
              <a:defRPr sz="48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4800"/>
              <a:buFont typeface="Exo 2"/>
              <a:buNone/>
              <a:defRPr sz="48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169600"/>
            <a:ext cx="85206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96E"/>
              </a:buClr>
              <a:buSzPts val="2800"/>
              <a:buFont typeface="Exo 2"/>
              <a:buNone/>
              <a:defRPr sz="280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None/>
              <a:defRPr sz="2800">
                <a:solidFill>
                  <a:srgbClr val="0B5394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None/>
              <a:defRPr sz="2800">
                <a:solidFill>
                  <a:srgbClr val="0B5394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None/>
              <a:defRPr sz="2800">
                <a:solidFill>
                  <a:srgbClr val="0B5394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None/>
              <a:defRPr sz="2800">
                <a:solidFill>
                  <a:srgbClr val="0B5394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None/>
              <a:defRPr sz="2800">
                <a:solidFill>
                  <a:srgbClr val="0B5394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None/>
              <a:defRPr sz="2800">
                <a:solidFill>
                  <a:srgbClr val="0B5394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None/>
              <a:defRPr sz="2800">
                <a:solidFill>
                  <a:srgbClr val="0B5394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None/>
              <a:defRPr sz="28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22550" y="4750050"/>
            <a:ext cx="9166500" cy="3936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-22550" y="-12000"/>
            <a:ext cx="9166500" cy="9165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12800" y="-150"/>
            <a:ext cx="8119800" cy="9528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xo 2 Regular"/>
              <a:buNone/>
              <a:defRPr sz="2400">
                <a:solidFill>
                  <a:schemeClr val="lt1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400">
                <a:solidFill>
                  <a:srgbClr val="0B5394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400">
                <a:solidFill>
                  <a:srgbClr val="0B5394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400">
                <a:solidFill>
                  <a:srgbClr val="0B5394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400">
                <a:solidFill>
                  <a:srgbClr val="0B5394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400">
                <a:solidFill>
                  <a:srgbClr val="0B5394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400">
                <a:solidFill>
                  <a:srgbClr val="0B5394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400">
                <a:solidFill>
                  <a:srgbClr val="0B5394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sz="24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Exo 2"/>
              <a:buChar char="●"/>
              <a:defRPr>
                <a:latin typeface="Exo 2"/>
                <a:ea typeface="Exo 2"/>
                <a:cs typeface="Exo 2"/>
                <a:sym typeface="Exo 2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Exo 2"/>
              <a:buChar char="○"/>
              <a:defRPr>
                <a:latin typeface="Exo 2"/>
                <a:ea typeface="Exo 2"/>
                <a:cs typeface="Exo 2"/>
                <a:sym typeface="Exo 2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Exo 2"/>
              <a:buChar char="■"/>
              <a:defRPr>
                <a:latin typeface="Exo 2"/>
                <a:ea typeface="Exo 2"/>
                <a:cs typeface="Exo 2"/>
                <a:sym typeface="Exo 2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Exo 2"/>
              <a:buChar char="●"/>
              <a:defRPr>
                <a:latin typeface="Exo 2"/>
                <a:ea typeface="Exo 2"/>
                <a:cs typeface="Exo 2"/>
                <a:sym typeface="Exo 2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Exo 2"/>
              <a:buChar char="○"/>
              <a:defRPr>
                <a:latin typeface="Exo 2"/>
                <a:ea typeface="Exo 2"/>
                <a:cs typeface="Exo 2"/>
                <a:sym typeface="Exo 2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Exo 2"/>
              <a:buChar char="■"/>
              <a:defRPr>
                <a:latin typeface="Exo 2"/>
                <a:ea typeface="Exo 2"/>
                <a:cs typeface="Exo 2"/>
                <a:sym typeface="Exo 2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Exo 2"/>
              <a:buChar char="●"/>
              <a:defRPr>
                <a:latin typeface="Exo 2"/>
                <a:ea typeface="Exo 2"/>
                <a:cs typeface="Exo 2"/>
                <a:sym typeface="Exo 2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Exo 2"/>
              <a:buChar char="○"/>
              <a:defRPr>
                <a:latin typeface="Exo 2"/>
                <a:ea typeface="Exo 2"/>
                <a:cs typeface="Exo 2"/>
                <a:sym typeface="Exo 2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Exo 2"/>
              <a:buChar char="■"/>
              <a:defRPr>
                <a:latin typeface="Exo 2"/>
                <a:ea typeface="Exo 2"/>
                <a:cs typeface="Exo 2"/>
                <a:sym typeface="Exo 2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-22550" y="4750050"/>
            <a:ext cx="9166500" cy="3936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0" y="473942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2pPr>
            <a:lvl3pPr lvl="2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3pPr>
            <a:lvl4pPr lvl="3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4pPr>
            <a:lvl5pPr lvl="4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5pPr>
            <a:lvl6pPr lvl="5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6pPr>
            <a:lvl7pPr lvl="6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7pPr>
            <a:lvl8pPr lvl="7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8pPr>
            <a:lvl9pPr lvl="8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400" y="42000"/>
            <a:ext cx="548699" cy="796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-22550" y="-12000"/>
            <a:ext cx="9166500" cy="9165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/>
          <p:nvPr/>
        </p:nvSpPr>
        <p:spPr>
          <a:xfrm>
            <a:off x="-22550" y="4750050"/>
            <a:ext cx="9166500" cy="3936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13900" y="-12000"/>
            <a:ext cx="8330100" cy="1017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0" tIns="91425" rIns="2288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xo 2 Regular"/>
              <a:buNone/>
              <a:defRPr sz="2400">
                <a:solidFill>
                  <a:schemeClr val="lt1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0" y="475425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2pPr>
            <a:lvl3pPr lvl="2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3pPr>
            <a:lvl4pPr lvl="3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4pPr>
            <a:lvl5pPr lvl="4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5pPr>
            <a:lvl6pPr lvl="5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6pPr>
            <a:lvl7pPr lvl="6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7pPr>
            <a:lvl8pPr lvl="7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8pPr>
            <a:lvl9pPr lvl="8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2" name="Google Shape;32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400" y="42000"/>
            <a:ext cx="548699" cy="796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-22550" y="-12000"/>
            <a:ext cx="9166500" cy="9165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-22550" y="4750050"/>
            <a:ext cx="9166500" cy="3936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2pPr>
            <a:lvl3pPr lvl="2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3pPr>
            <a:lvl4pPr lvl="3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4pPr>
            <a:lvl5pPr lvl="4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5pPr>
            <a:lvl6pPr lvl="5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6pPr>
            <a:lvl7pPr lvl="6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7pPr>
            <a:lvl8pPr lvl="7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8pPr>
            <a:lvl9pPr lvl="8">
              <a:buNone/>
              <a:defRPr sz="1400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7" name="Google Shape;37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400" y="42000"/>
            <a:ext cx="548699" cy="796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C396E"/>
              </a:buClr>
              <a:buSzPts val="2800"/>
              <a:buFont typeface="Exo 2 Regular"/>
              <a:buNone/>
              <a:defRPr sz="2800">
                <a:solidFill>
                  <a:srgbClr val="1C396E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Regular"/>
              <a:buNone/>
              <a:defRPr sz="2800">
                <a:solidFill>
                  <a:srgbClr val="0B5394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Regular"/>
              <a:buNone/>
              <a:defRPr sz="2800">
                <a:solidFill>
                  <a:srgbClr val="0B5394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Regular"/>
              <a:buNone/>
              <a:defRPr sz="2800">
                <a:solidFill>
                  <a:srgbClr val="0B5394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Regular"/>
              <a:buNone/>
              <a:defRPr sz="2800">
                <a:solidFill>
                  <a:srgbClr val="0B5394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Regular"/>
              <a:buNone/>
              <a:defRPr sz="2800">
                <a:solidFill>
                  <a:srgbClr val="0B5394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Regular"/>
              <a:buNone/>
              <a:defRPr sz="2800">
                <a:solidFill>
                  <a:srgbClr val="0B5394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Regular"/>
              <a:buNone/>
              <a:defRPr sz="2800">
                <a:solidFill>
                  <a:srgbClr val="0B5394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800"/>
              <a:buFont typeface="Exo 2 Regular"/>
              <a:buNone/>
              <a:defRPr sz="2800">
                <a:solidFill>
                  <a:srgbClr val="0B5394"/>
                </a:solidFill>
                <a:latin typeface="Exo 2 Regular"/>
                <a:ea typeface="Exo 2 Regular"/>
                <a:cs typeface="Exo 2 Regular"/>
                <a:sym typeface="Exo 2 Regula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396E"/>
              </a:buClr>
              <a:buSzPts val="1800"/>
              <a:buFont typeface="Exo 2"/>
              <a:buChar char="●"/>
              <a:defRPr sz="180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○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■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●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○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■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●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C396E"/>
              </a:buClr>
              <a:buSzPts val="1400"/>
              <a:buFont typeface="Exo 2"/>
              <a:buChar char="○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1C396E"/>
              </a:buClr>
              <a:buSzPts val="1400"/>
              <a:buFont typeface="Exo 2"/>
              <a:buChar char="■"/>
              <a:defRPr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_romashko@ukr.net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/>
          <p:nvPr/>
        </p:nvSpPr>
        <p:spPr>
          <a:xfrm>
            <a:off x="0" y="777525"/>
            <a:ext cx="9144000" cy="2982900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ctrTitle"/>
          </p:nvPr>
        </p:nvSpPr>
        <p:spPr>
          <a:xfrm>
            <a:off x="2549650" y="1018800"/>
            <a:ext cx="5811600" cy="22371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sz="2800" dirty="0" smtClean="0">
                <a:solidFill>
                  <a:schemeClr val="bg1"/>
                </a:solidFill>
              </a:rPr>
              <a:t>ГУРТОК</a:t>
            </a:r>
            <a:r>
              <a:rPr lang="uk-UA" sz="2800" dirty="0">
                <a:solidFill>
                  <a:schemeClr val="bg1"/>
                </a:solidFill>
              </a:rPr>
              <a:t/>
            </a:r>
            <a:br>
              <a:rPr lang="uk-UA" sz="2800" dirty="0">
                <a:solidFill>
                  <a:schemeClr val="bg1"/>
                </a:solidFill>
              </a:rPr>
            </a:br>
            <a:r>
              <a:rPr lang="uk-UA" sz="2800" dirty="0" smtClean="0">
                <a:solidFill>
                  <a:schemeClr val="bg1"/>
                </a:solidFill>
              </a:rPr>
              <a:t/>
            </a:r>
            <a:br>
              <a:rPr lang="uk-UA" sz="2800" dirty="0" smtClean="0">
                <a:solidFill>
                  <a:schemeClr val="bg1"/>
                </a:solidFill>
              </a:rPr>
            </a:br>
            <a:r>
              <a:rPr lang="uk-UA" sz="2800" dirty="0" smtClean="0">
                <a:solidFill>
                  <a:schemeClr val="bg1"/>
                </a:solidFill>
              </a:rPr>
              <a:t>ПАТЕНТОЗНАВСТВО ТА ІННОВАЦІЙНІ ОБ’ЄКТИ</a:t>
            </a:r>
            <a:endParaRPr sz="1800" b="1" dirty="0">
              <a:solidFill>
                <a:schemeClr val="bg1"/>
              </a:solidFill>
              <a:sym typeface="Exo 2"/>
            </a:endParaRPr>
          </a:p>
        </p:txBody>
      </p:sp>
      <p:pic>
        <p:nvPicPr>
          <p:cNvPr id="44" name="Google Shape;44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859725"/>
            <a:ext cx="1871833" cy="2718276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7"/>
          <p:cNvSpPr txBox="1"/>
          <p:nvPr/>
        </p:nvSpPr>
        <p:spPr>
          <a:xfrm>
            <a:off x="1161144" y="3760425"/>
            <a:ext cx="7440984" cy="96058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sz="1800" b="1" dirty="0" smtClean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  <a:t>Керівник гуртка</a:t>
            </a:r>
            <a:endParaRPr lang="ru" sz="1800" b="1" dirty="0" smtClean="0">
              <a:solidFill>
                <a:srgbClr val="1C396E"/>
              </a:solidFill>
              <a:latin typeface="Exo 2"/>
              <a:ea typeface="Exo 2"/>
              <a:cs typeface="Exo 2"/>
              <a:sym typeface="Exo 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 smtClean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  <a:t>Алла Сазон</a:t>
            </a:r>
            <a:r>
              <a:rPr lang="uk-UA" sz="1800" b="1" dirty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  <a:t>і</a:t>
            </a:r>
            <a:r>
              <a:rPr lang="ru" sz="1800" b="1" dirty="0" smtClean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  <a:t>вна Ромашко, </a:t>
            </a:r>
            <a:r>
              <a:rPr lang="uk-UA" sz="1800" b="1" dirty="0" err="1" smtClean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  <a:t>к.т.н</a:t>
            </a:r>
            <a:r>
              <a:rPr lang="uk-UA" sz="1800" b="1" dirty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  <a:t>., </a:t>
            </a:r>
            <a:r>
              <a:rPr lang="uk-UA" sz="1800" b="1" dirty="0" smtClean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  <a:t>доцент</a:t>
            </a:r>
          </a:p>
          <a:p>
            <a:pPr marL="0" lvl="0" indent="0">
              <a:lnSpc>
                <a:spcPct val="85000"/>
              </a:lnSpc>
              <a:buNone/>
            </a:pPr>
            <a:r>
              <a:rPr lang="uk-UA" sz="1800" dirty="0"/>
              <a:t>Телеграм </a:t>
            </a:r>
            <a:r>
              <a:rPr lang="en-US" sz="1800" dirty="0"/>
              <a:t>  </a:t>
            </a:r>
            <a:r>
              <a:rPr lang="en-US" sz="1800" dirty="0" smtClean="0"/>
              <a:t>@</a:t>
            </a:r>
            <a:r>
              <a:rPr lang="en-US" sz="1800" dirty="0" err="1" smtClean="0"/>
              <a:t>alromash</a:t>
            </a:r>
            <a:r>
              <a:rPr lang="uk-UA" sz="1800" dirty="0" smtClean="0"/>
              <a:t>. </a:t>
            </a:r>
            <a:r>
              <a:rPr lang="uk-UA" sz="1800" dirty="0" smtClean="0"/>
              <a:t>Електронна </a:t>
            </a:r>
            <a:r>
              <a:rPr lang="uk-UA" sz="1800" dirty="0"/>
              <a:t>пошта </a:t>
            </a:r>
            <a:r>
              <a:rPr lang="en-US" sz="1800" dirty="0"/>
              <a:t>   </a:t>
            </a:r>
            <a:r>
              <a:rPr lang="en-US" sz="1800" dirty="0">
                <a:hlinkClick r:id="rId4"/>
              </a:rPr>
              <a:t>as_romashko@ukr.net</a:t>
            </a:r>
            <a:endParaRPr lang="en-US"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1C396E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46" name="Google Shape;46;p7"/>
          <p:cNvSpPr txBox="1"/>
          <p:nvPr/>
        </p:nvSpPr>
        <p:spPr>
          <a:xfrm>
            <a:off x="109900" y="76200"/>
            <a:ext cx="8949000" cy="625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  <a:t>КПІ ім. Ігоря Сікорського, </a:t>
            </a:r>
            <a:br>
              <a:rPr lang="ru" sz="1600" b="1" dirty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</a:br>
            <a:r>
              <a:rPr lang="uk-UA" sz="1600" b="1" dirty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  <a:t>кафедра Конструювання машин, </a:t>
            </a:r>
            <a:r>
              <a:rPr lang="uk-UA" sz="1600" b="1" dirty="0" smtClean="0">
                <a:solidFill>
                  <a:srgbClr val="1C396E"/>
                </a:solidFill>
                <a:latin typeface="Exo 2"/>
                <a:ea typeface="Exo 2"/>
                <a:cs typeface="Exo 2"/>
                <a:sym typeface="Exo 2"/>
              </a:rPr>
              <a:t>НН ММІ</a:t>
            </a:r>
            <a:endParaRPr sz="1600" dirty="0">
              <a:solidFill>
                <a:srgbClr val="1C396E"/>
              </a:solidFill>
            </a:endParaRPr>
          </a:p>
        </p:txBody>
      </p:sp>
      <p:sp>
        <p:nvSpPr>
          <p:cNvPr id="47" name="Google Shape;47;p7"/>
          <p:cNvSpPr txBox="1"/>
          <p:nvPr/>
        </p:nvSpPr>
        <p:spPr>
          <a:xfrm>
            <a:off x="345963" y="4721006"/>
            <a:ext cx="1803300" cy="8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 b="1" dirty="0" smtClean="0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rPr>
              <a:t>2021-2022 </a:t>
            </a:r>
            <a:r>
              <a:rPr lang="uk-UA" sz="1800" b="1" dirty="0" err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rPr>
              <a:t>н.р</a:t>
            </a:r>
            <a:r>
              <a:rPr lang="uk-UA" sz="1800" b="1" dirty="0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rPr>
              <a:t>.</a:t>
            </a:r>
            <a:endParaRPr dirty="0">
              <a:solidFill>
                <a:schemeClr val="lt1"/>
              </a:solidFill>
              <a:latin typeface="Exo 2"/>
              <a:ea typeface="Exo 2"/>
              <a:cs typeface="Exo 2"/>
              <a:sym typeface="Exo 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94"/>
          <p:cNvSpPr txBox="1">
            <a:spLocks noGrp="1"/>
          </p:cNvSpPr>
          <p:nvPr>
            <p:ph type="sldNum" idx="12"/>
          </p:nvPr>
        </p:nvSpPr>
        <p:spPr>
          <a:xfrm>
            <a:off x="8472450" y="475425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10</a:t>
            </a:fld>
            <a:endParaRPr/>
          </a:p>
        </p:txBody>
      </p:sp>
      <p:sp>
        <p:nvSpPr>
          <p:cNvPr id="1223" name="Google Shape;1223;p94"/>
          <p:cNvSpPr txBox="1"/>
          <p:nvPr/>
        </p:nvSpPr>
        <p:spPr>
          <a:xfrm>
            <a:off x="3685500" y="1303550"/>
            <a:ext cx="5458500" cy="331924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3000" dirty="0">
                <a:solidFill>
                  <a:srgbClr val="1155CC"/>
                </a:solidFill>
                <a:latin typeface="Exo 2 SemiBold"/>
                <a:ea typeface="Exo 2 SemiBold"/>
                <a:cs typeface="Exo 2 SemiBold"/>
                <a:sym typeface="Exo 2 SemiBold"/>
              </a:rPr>
              <a:t>Дяку</a:t>
            </a:r>
            <a:r>
              <a:rPr lang="uk-UA" sz="3000" dirty="0">
                <a:solidFill>
                  <a:srgbClr val="1155CC"/>
                </a:solidFill>
                <a:latin typeface="Exo 2 SemiBold"/>
                <a:ea typeface="Exo 2 SemiBold"/>
                <a:cs typeface="Exo 2 SemiBold"/>
                <a:sym typeface="Exo 2 SemiBold"/>
              </a:rPr>
              <a:t>ю</a:t>
            </a:r>
            <a:r>
              <a:rPr lang="ru" sz="3000" dirty="0">
                <a:solidFill>
                  <a:srgbClr val="1155CC"/>
                </a:solidFill>
                <a:latin typeface="Exo 2 SemiBold"/>
                <a:ea typeface="Exo 2 SemiBold"/>
                <a:cs typeface="Exo 2 SemiBold"/>
                <a:sym typeface="Exo 2 SemiBold"/>
              </a:rPr>
              <a:t> за увагу</a:t>
            </a:r>
            <a:r>
              <a:rPr lang="ru" sz="3000" dirty="0" smtClean="0">
                <a:solidFill>
                  <a:srgbClr val="1155CC"/>
                </a:solidFill>
                <a:latin typeface="Exo 2 SemiBold"/>
                <a:ea typeface="Exo 2 SemiBold"/>
                <a:cs typeface="Exo 2 SemiBold"/>
                <a:sym typeface="Exo 2 SemiBold"/>
              </a:rPr>
              <a:t>!</a:t>
            </a: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3000" dirty="0" smtClean="0">
                <a:solidFill>
                  <a:srgbClr val="1155CC"/>
                </a:solidFill>
                <a:latin typeface="Exo 2 SemiBold"/>
                <a:ea typeface="Exo 2 SemiBold"/>
                <a:cs typeface="Exo 2 SemiBold"/>
                <a:sym typeface="Exo 2 SemiBold"/>
              </a:rPr>
              <a:t>Пишіть, </a:t>
            </a:r>
            <a:r>
              <a:rPr lang="ru" sz="3000" dirty="0" smtClean="0">
                <a:solidFill>
                  <a:srgbClr val="1155CC"/>
                </a:solidFill>
                <a:latin typeface="Exo 2 SemiBold"/>
                <a:ea typeface="Exo 2 SemiBold"/>
                <a:cs typeface="Exo 2 SemiBold"/>
                <a:sym typeface="Exo 2 SemiBold"/>
              </a:rPr>
              <a:t>якщо цікаво.</a:t>
            </a: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3000" dirty="0" smtClean="0">
                <a:solidFill>
                  <a:srgbClr val="1155CC"/>
                </a:solidFill>
                <a:latin typeface="Exo 2 SemiBold"/>
                <a:ea typeface="Exo 2 SemiBold"/>
                <a:cs typeface="Exo 2 SemiBold"/>
                <a:sym typeface="Exo 2 SemiBold"/>
              </a:rPr>
              <a:t>Приєднатись </a:t>
            </a:r>
            <a:r>
              <a:rPr lang="ru" sz="3000" smtClean="0">
                <a:solidFill>
                  <a:srgbClr val="1155CC"/>
                </a:solidFill>
                <a:latin typeface="Exo 2 SemiBold"/>
                <a:ea typeface="Exo 2 SemiBold"/>
                <a:cs typeface="Exo 2 SemiBold"/>
                <a:sym typeface="Exo 2 SemiBold"/>
              </a:rPr>
              <a:t>до гуртка:</a:t>
            </a:r>
            <a:endParaRPr lang="ru" sz="3000" dirty="0" smtClean="0">
              <a:solidFill>
                <a:srgbClr val="1155CC"/>
              </a:solidFill>
              <a:latin typeface="Exo 2 SemiBold"/>
              <a:ea typeface="Exo 2 SemiBold"/>
              <a:cs typeface="Exo 2 SemiBold"/>
              <a:sym typeface="Exo 2 SemiBold"/>
            </a:endParaRPr>
          </a:p>
          <a:p>
            <a:pPr lvl="0" algn="ctr">
              <a:lnSpc>
                <a:spcPct val="115000"/>
              </a:lnSpc>
              <a:spcBef>
                <a:spcPts val="1000"/>
              </a:spcBef>
            </a:pPr>
            <a:r>
              <a:rPr lang="en-US" sz="2000" dirty="0">
                <a:solidFill>
                  <a:schemeClr val="tx1"/>
                </a:solidFill>
                <a:latin typeface="Exo 2 SemiBold"/>
                <a:ea typeface="Exo 2 SemiBold"/>
                <a:cs typeface="Exo 2 SemiBold"/>
                <a:sym typeface="Exo 2 SemiBold"/>
              </a:rPr>
              <a:t>https://t.me/joinchat/CNDrRZE8t39jNTAy</a:t>
            </a:r>
            <a:endParaRPr sz="2000" dirty="0">
              <a:solidFill>
                <a:schemeClr val="tx1"/>
              </a:solidFill>
              <a:latin typeface="Exo 2 SemiBold"/>
              <a:ea typeface="Exo 2 SemiBold"/>
              <a:cs typeface="Exo 2 SemiBold"/>
              <a:sym typeface="Exo 2 SemiBold"/>
            </a:endParaRPr>
          </a:p>
        </p:txBody>
      </p:sp>
      <p:pic>
        <p:nvPicPr>
          <p:cNvPr id="1224" name="Google Shape;1224;p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950" y="1303550"/>
            <a:ext cx="3089475" cy="3089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926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98286" y="-72325"/>
            <a:ext cx="8119800" cy="9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1200"/>
              </a:spcBef>
            </a:pPr>
            <a:r>
              <a:rPr lang="uk-UA" dirty="0" smtClean="0">
                <a:solidFill>
                  <a:srgbClr val="FFC000"/>
                </a:solidFill>
              </a:rPr>
              <a:t>Мотивація студента, який хоче стати членом гуртка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16114" y="762000"/>
            <a:ext cx="8963243" cy="3977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uk-UA" sz="2200" b="1" dirty="0" smtClean="0">
                <a:solidFill>
                  <a:srgbClr val="FF0000"/>
                </a:solidFill>
              </a:rPr>
              <a:t>1</a:t>
            </a:r>
            <a:r>
              <a:rPr lang="uk-UA" sz="2200" b="1" dirty="0" smtClean="0"/>
              <a:t> </a:t>
            </a:r>
            <a:r>
              <a:rPr lang="uk-UA" sz="2200" b="1" dirty="0"/>
              <a:t>- навчимо користуватись методами активізації </a:t>
            </a:r>
            <a:r>
              <a:rPr lang="uk-UA" sz="2200" b="1" dirty="0" smtClean="0"/>
              <a:t>творчої діяльності, для створення нових об’єктів;</a:t>
            </a:r>
          </a:p>
          <a:p>
            <a:pPr marL="114300" indent="0">
              <a:buNone/>
            </a:pPr>
            <a:r>
              <a:rPr lang="uk-UA" sz="2200" b="1" dirty="0" smtClean="0">
                <a:solidFill>
                  <a:srgbClr val="FF0000"/>
                </a:solidFill>
              </a:rPr>
              <a:t>2</a:t>
            </a:r>
            <a:r>
              <a:rPr lang="uk-UA" sz="2200" b="1" dirty="0" smtClean="0"/>
              <a:t> – якщо створите новий об’єкт в </a:t>
            </a:r>
            <a:r>
              <a:rPr lang="uk-UA" sz="2200" b="1" dirty="0"/>
              <a:t>рамках навчальної і наукової роботи </a:t>
            </a:r>
            <a:r>
              <a:rPr lang="uk-UA" sz="2200" b="1" dirty="0" smtClean="0"/>
              <a:t>– навчимо як забезпечити охорону;</a:t>
            </a:r>
            <a:endParaRPr lang="uk-UA" sz="2200" b="1" dirty="0"/>
          </a:p>
          <a:p>
            <a:pPr marL="11430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3</a:t>
            </a:r>
            <a:r>
              <a:rPr lang="en-US" sz="2200" b="1" dirty="0" smtClean="0"/>
              <a:t> </a:t>
            </a:r>
            <a:r>
              <a:rPr lang="en-US" sz="2200" b="1" dirty="0"/>
              <a:t>- </a:t>
            </a:r>
            <a:r>
              <a:rPr lang="uk-UA" sz="2200" b="1" dirty="0" smtClean="0"/>
              <a:t>об’єкт з зареєстрованою інтелектуальною власністю підвищить вартість Вашого </a:t>
            </a:r>
            <a:r>
              <a:rPr lang="uk-UA" sz="2200" b="1" dirty="0" err="1" smtClean="0"/>
              <a:t>стартапу</a:t>
            </a:r>
            <a:r>
              <a:rPr lang="uk-UA" sz="2200" b="1" dirty="0" smtClean="0"/>
              <a:t>;</a:t>
            </a:r>
            <a:endParaRPr lang="uk-UA" sz="2200" b="1" dirty="0"/>
          </a:p>
          <a:p>
            <a:pPr marL="11430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4</a:t>
            </a:r>
            <a:r>
              <a:rPr lang="en-US" sz="2200" b="1" dirty="0" smtClean="0"/>
              <a:t> – </a:t>
            </a:r>
            <a:r>
              <a:rPr lang="uk-UA" sz="2200" b="1" dirty="0" smtClean="0"/>
              <a:t>робота в гуртку розширить ваші компетентності  (особливо при навчанні на </a:t>
            </a:r>
            <a:r>
              <a:rPr lang="uk-UA" sz="2200" b="1" dirty="0" err="1" smtClean="0"/>
              <a:t>бакалавраті</a:t>
            </a:r>
            <a:r>
              <a:rPr lang="uk-UA" sz="2200" b="1" dirty="0" smtClean="0"/>
              <a:t>), а публікації та участь в семінарах зроблять </a:t>
            </a:r>
            <a:r>
              <a:rPr lang="uk-UA" sz="2200" b="1" dirty="0"/>
              <a:t>В</a:t>
            </a:r>
            <a:r>
              <a:rPr lang="uk-UA" sz="2200" b="1" dirty="0" smtClean="0"/>
              <a:t>ас конкурентоздатним на ринку праці.</a:t>
            </a:r>
          </a:p>
          <a:p>
            <a:pPr marL="114300" indent="0" algn="ctr">
              <a:buNone/>
            </a:pPr>
            <a:r>
              <a:rPr lang="uk-UA" sz="2200" b="1" dirty="0" smtClean="0"/>
              <a:t>                                              </a:t>
            </a:r>
            <a:r>
              <a:rPr lang="uk-UA" sz="2200" b="1" dirty="0" smtClean="0">
                <a:solidFill>
                  <a:srgbClr val="FF0000"/>
                </a:solidFill>
              </a:rPr>
              <a:t>Детальніше далі </a:t>
            </a:r>
            <a:r>
              <a:rPr lang="uk-UA" sz="2200" b="1" dirty="0" smtClean="0"/>
              <a:t>     </a:t>
            </a:r>
            <a:endParaRPr lang="uk-UA" sz="2200" b="1" dirty="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96E"/>
              </a:buClr>
              <a:buSzPts val="2200"/>
              <a:buAutoNum type="arabicPeriod"/>
            </a:pPr>
            <a:endParaRPr sz="2200" b="1" dirty="0">
              <a:solidFill>
                <a:srgbClr val="1C396E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sz="2200" dirty="0">
              <a:solidFill>
                <a:srgbClr val="1C396E"/>
              </a:solidFill>
            </a:endParaRPr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472450" y="473942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2</a:t>
            </a:fld>
            <a:endParaRPr/>
          </a:p>
        </p:txBody>
      </p:sp>
      <p:sp>
        <p:nvSpPr>
          <p:cNvPr id="3" name="Стрелка вправо 2"/>
          <p:cNvSpPr/>
          <p:nvPr/>
        </p:nvSpPr>
        <p:spPr>
          <a:xfrm>
            <a:off x="7366000" y="4455886"/>
            <a:ext cx="457200" cy="195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98286" y="-72325"/>
            <a:ext cx="8119800" cy="9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1200"/>
              </a:spcBef>
            </a:pPr>
            <a:r>
              <a:rPr lang="uk-UA" dirty="0" smtClean="0">
                <a:solidFill>
                  <a:srgbClr val="FFC000"/>
                </a:solidFill>
              </a:rPr>
              <a:t>Мотивація студента, який хоче стати членом гуртка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16114" y="762000"/>
            <a:ext cx="8963243" cy="3977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uk-UA" sz="2200" b="1" dirty="0"/>
              <a:t> </a:t>
            </a:r>
            <a:r>
              <a:rPr lang="uk-UA" sz="2200" b="1" dirty="0" smtClean="0"/>
              <a:t>Приєднуйтесь до гуртка, якщо хочете :</a:t>
            </a:r>
            <a:endParaRPr lang="uk-UA" sz="2200" b="1" dirty="0" smtClean="0"/>
          </a:p>
          <a:p>
            <a:pPr>
              <a:buFontTx/>
              <a:buChar char="-"/>
            </a:pPr>
            <a:r>
              <a:rPr lang="uk-UA" sz="2200" b="1" dirty="0"/>
              <a:t>з</a:t>
            </a:r>
            <a:r>
              <a:rPr lang="uk-UA" sz="2200" b="1" dirty="0" smtClean="0"/>
              <a:t>нати </a:t>
            </a:r>
            <a:r>
              <a:rPr lang="uk-UA" sz="2200" b="1" dirty="0" smtClean="0">
                <a:solidFill>
                  <a:srgbClr val="FF0000"/>
                </a:solidFill>
              </a:rPr>
              <a:t>«техніку безпеки»</a:t>
            </a:r>
            <a:r>
              <a:rPr lang="uk-UA" sz="2200" b="1" dirty="0" smtClean="0"/>
              <a:t> </a:t>
            </a:r>
            <a:r>
              <a:rPr lang="uk-UA" sz="2200" b="1" dirty="0"/>
              <a:t>при створенні </a:t>
            </a:r>
            <a:r>
              <a:rPr lang="uk-UA" sz="2200" b="1" dirty="0" smtClean="0"/>
              <a:t>об’єкту інновації;</a:t>
            </a:r>
            <a:endParaRPr lang="uk-UA" sz="2200" b="1" dirty="0" smtClean="0"/>
          </a:p>
          <a:p>
            <a:pPr>
              <a:buFontTx/>
              <a:buChar char="-"/>
            </a:pPr>
            <a:r>
              <a:rPr lang="uk-UA" sz="2200" b="1" dirty="0"/>
              <a:t>о</a:t>
            </a:r>
            <a:r>
              <a:rPr lang="uk-UA" sz="2200" b="1" dirty="0" smtClean="0"/>
              <a:t>своїти методи здійснення </a:t>
            </a:r>
            <a:r>
              <a:rPr lang="uk-UA" sz="2200" b="1" dirty="0" smtClean="0">
                <a:solidFill>
                  <a:srgbClr val="FF0000"/>
                </a:solidFill>
              </a:rPr>
              <a:t>патентного пошуку</a:t>
            </a:r>
            <a:r>
              <a:rPr lang="uk-UA" sz="2200" b="1" dirty="0" smtClean="0"/>
              <a:t>;</a:t>
            </a:r>
          </a:p>
          <a:p>
            <a:pPr>
              <a:buFontTx/>
              <a:buChar char="-"/>
            </a:pPr>
            <a:r>
              <a:rPr lang="uk-UA" sz="2200" b="1" dirty="0"/>
              <a:t>в</a:t>
            </a:r>
            <a:r>
              <a:rPr lang="uk-UA" sz="2200" b="1" dirty="0" smtClean="0"/>
              <a:t>изначати </a:t>
            </a:r>
            <a:r>
              <a:rPr lang="uk-UA" sz="2200" b="1" dirty="0" smtClean="0">
                <a:solidFill>
                  <a:srgbClr val="FF0000"/>
                </a:solidFill>
              </a:rPr>
              <a:t>рівень техніки</a:t>
            </a:r>
            <a:r>
              <a:rPr lang="uk-UA" sz="2200" b="1" dirty="0" smtClean="0"/>
              <a:t>, щодо </a:t>
            </a:r>
            <a:r>
              <a:rPr lang="uk-UA" sz="2200" b="1" dirty="0" smtClean="0"/>
              <a:t>об’єкту, виявляти </a:t>
            </a:r>
            <a:r>
              <a:rPr lang="uk-UA" sz="2200" b="1" dirty="0" smtClean="0"/>
              <a:t>аналоги та </a:t>
            </a:r>
            <a:r>
              <a:rPr lang="uk-UA" sz="2200" b="1" dirty="0" smtClean="0">
                <a:solidFill>
                  <a:srgbClr val="FF0000"/>
                </a:solidFill>
              </a:rPr>
              <a:t>найближчий аналог</a:t>
            </a:r>
            <a:r>
              <a:rPr lang="uk-UA" sz="2200" b="1" dirty="0" smtClean="0"/>
              <a:t>;</a:t>
            </a:r>
            <a:endParaRPr lang="uk-UA" sz="2200" b="1" dirty="0" smtClean="0"/>
          </a:p>
          <a:p>
            <a:pPr>
              <a:buFontTx/>
              <a:buChar char="-"/>
            </a:pPr>
            <a:r>
              <a:rPr lang="uk-UA" sz="2200" b="1" dirty="0">
                <a:solidFill>
                  <a:srgbClr val="FF0000"/>
                </a:solidFill>
              </a:rPr>
              <a:t>о</a:t>
            </a:r>
            <a:r>
              <a:rPr lang="uk-UA" sz="2200" b="1" dirty="0" smtClean="0">
                <a:solidFill>
                  <a:srgbClr val="FF0000"/>
                </a:solidFill>
              </a:rPr>
              <a:t>формлювати заявки </a:t>
            </a:r>
            <a:r>
              <a:rPr lang="uk-UA" sz="2200" b="1" dirty="0" smtClean="0"/>
              <a:t>для реєстрації прав в Україні;</a:t>
            </a:r>
          </a:p>
          <a:p>
            <a:pPr>
              <a:buFontTx/>
              <a:buChar char="-"/>
            </a:pPr>
            <a:r>
              <a:rPr lang="uk-UA" sz="2200" b="1" dirty="0"/>
              <a:t>р</a:t>
            </a:r>
            <a:r>
              <a:rPr lang="uk-UA" sz="2200" b="1" dirty="0" smtClean="0"/>
              <a:t>озбиратись з особливостями </a:t>
            </a:r>
            <a:r>
              <a:rPr lang="uk-UA" sz="2200" b="1" dirty="0" smtClean="0">
                <a:solidFill>
                  <a:srgbClr val="FF0000"/>
                </a:solidFill>
              </a:rPr>
              <a:t>різних об’єктів права інтелектуальної власності</a:t>
            </a:r>
            <a:r>
              <a:rPr lang="uk-UA" sz="2200" b="1" dirty="0" smtClean="0"/>
              <a:t>;</a:t>
            </a:r>
          </a:p>
          <a:p>
            <a:pPr>
              <a:buFontTx/>
              <a:buChar char="-"/>
            </a:pPr>
            <a:r>
              <a:rPr lang="uk-UA" sz="2200" b="1" dirty="0" err="1">
                <a:solidFill>
                  <a:srgbClr val="FF0000"/>
                </a:solidFill>
              </a:rPr>
              <a:t>м</a:t>
            </a:r>
            <a:r>
              <a:rPr lang="uk-UA" sz="2200" b="1" dirty="0" err="1" smtClean="0">
                <a:solidFill>
                  <a:srgbClr val="FF0000"/>
                </a:solidFill>
              </a:rPr>
              <a:t>оніторити</a:t>
            </a:r>
            <a:r>
              <a:rPr lang="uk-UA" sz="2200" b="1" dirty="0" smtClean="0">
                <a:solidFill>
                  <a:srgbClr val="FF0000"/>
                </a:solidFill>
              </a:rPr>
              <a:t> порушення </a:t>
            </a:r>
            <a:r>
              <a:rPr lang="uk-UA" sz="2200" b="1" dirty="0" smtClean="0"/>
              <a:t>прав </a:t>
            </a:r>
            <a:r>
              <a:rPr lang="uk-UA" sz="2200" b="1" dirty="0" smtClean="0"/>
              <a:t>інтелектуальної власності;</a:t>
            </a:r>
          </a:p>
          <a:p>
            <a:pPr>
              <a:buFontTx/>
              <a:buChar char="-"/>
            </a:pPr>
            <a:r>
              <a:rPr lang="uk-UA" sz="2200" b="1" dirty="0">
                <a:solidFill>
                  <a:srgbClr val="FF0000"/>
                </a:solidFill>
              </a:rPr>
              <a:t>р</a:t>
            </a:r>
            <a:r>
              <a:rPr lang="uk-UA" sz="2200" b="1" dirty="0" smtClean="0">
                <a:solidFill>
                  <a:srgbClr val="FF0000"/>
                </a:solidFill>
              </a:rPr>
              <a:t>озбиратись</a:t>
            </a:r>
            <a:r>
              <a:rPr lang="uk-UA" sz="2200" b="1" dirty="0" smtClean="0"/>
              <a:t> </a:t>
            </a:r>
            <a:r>
              <a:rPr lang="uk-UA" sz="2200" b="1" dirty="0"/>
              <a:t>в</a:t>
            </a:r>
            <a:r>
              <a:rPr lang="uk-UA" sz="2200" b="1" dirty="0" smtClean="0"/>
              <a:t> міжнародних процедурах реєстрації прав.</a:t>
            </a:r>
          </a:p>
          <a:p>
            <a:pPr>
              <a:buFontTx/>
              <a:buChar char="-"/>
            </a:pPr>
            <a:endParaRPr lang="uk-UA" sz="2200" b="1" dirty="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96E"/>
              </a:buClr>
              <a:buSzPts val="2200"/>
              <a:buAutoNum type="arabicPeriod"/>
            </a:pPr>
            <a:endParaRPr sz="2200" b="1" dirty="0">
              <a:solidFill>
                <a:srgbClr val="1C396E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sz="2200" dirty="0">
              <a:solidFill>
                <a:srgbClr val="1C396E"/>
              </a:solidFill>
            </a:endParaRPr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472450" y="473942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76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54A4EA-E2CB-4E23-8E3A-D7F9814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00" y="-150"/>
            <a:ext cx="8308350" cy="952800"/>
          </a:xfrm>
        </p:spPr>
        <p:txBody>
          <a:bodyPr/>
          <a:lstStyle/>
          <a:p>
            <a:r>
              <a:rPr lang="uk-UA" b="1" dirty="0">
                <a:solidFill>
                  <a:srgbClr val="FFC000"/>
                </a:solidFill>
              </a:rPr>
              <a:t>Думаєте, що це не </a:t>
            </a:r>
            <a:r>
              <a:rPr lang="uk-UA" b="1" dirty="0" smtClean="0">
                <a:solidFill>
                  <a:srgbClr val="FFC000"/>
                </a:solidFill>
              </a:rPr>
              <a:t>справа технаря? Це не Ваше</a:t>
            </a:r>
            <a:r>
              <a:rPr lang="uk-UA" b="1" dirty="0">
                <a:solidFill>
                  <a:srgbClr val="FFC000"/>
                </a:solidFill>
              </a:rPr>
              <a:t>? 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9413129-E8CA-4CF0-A39D-4462CDFF9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876702"/>
            <a:ext cx="9021150" cy="3862724"/>
          </a:xfrm>
        </p:spPr>
        <p:txBody>
          <a:bodyPr/>
          <a:lstStyle/>
          <a:p>
            <a:pPr marL="114300" indent="0">
              <a:buNone/>
            </a:pPr>
            <a:r>
              <a:rPr lang="uk-UA" b="1" i="1" dirty="0" smtClean="0">
                <a:solidFill>
                  <a:srgbClr val="0303E5"/>
                </a:solidFill>
              </a:rPr>
              <a:t>Дійсно такі оманливі думки часто властиві технарям на початку ознайомлення з інтелектуальною власністю: власність – юридична категорія; </a:t>
            </a:r>
            <a:r>
              <a:rPr lang="uk-UA" b="1" i="1" dirty="0" smtClean="0">
                <a:solidFill>
                  <a:srgbClr val="0303E5"/>
                </a:solidFill>
              </a:rPr>
              <a:t>це справа юристів; </a:t>
            </a:r>
            <a:r>
              <a:rPr lang="uk-UA" b="1" i="1" dirty="0" smtClean="0">
                <a:solidFill>
                  <a:srgbClr val="0303E5"/>
                </a:solidFill>
              </a:rPr>
              <a:t>я лише гроші заплачу і мені все зроблять</a:t>
            </a:r>
            <a:r>
              <a:rPr lang="uk-UA" b="1" i="1" dirty="0" smtClean="0">
                <a:solidFill>
                  <a:srgbClr val="0303E5"/>
                </a:solidFill>
              </a:rPr>
              <a:t>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Прошу </a:t>
            </a:r>
            <a:r>
              <a:rPr lang="uk-UA" b="1" dirty="0" smtClean="0">
                <a:solidFill>
                  <a:srgbClr val="FF0000"/>
                </a:solidFill>
              </a:rPr>
              <a:t>запам’ятати </a:t>
            </a:r>
            <a:r>
              <a:rPr lang="uk-UA" b="1" dirty="0" smtClean="0"/>
              <a:t>– юрист знає Закони та процедури, він може відстояти Вас у суді, допоможе укласти ліцензійну угоду, угоду про нерозголошення. 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00B050"/>
                </a:solidFill>
              </a:rPr>
              <a:t>Думаєте</a:t>
            </a:r>
            <a:r>
              <a:rPr lang="uk-UA" b="1" dirty="0" smtClean="0">
                <a:solidFill>
                  <a:srgbClr val="00B050"/>
                </a:solidFill>
              </a:rPr>
              <a:t> багато юристів знають </a:t>
            </a:r>
            <a:r>
              <a:rPr lang="uk-UA" b="1" dirty="0">
                <a:solidFill>
                  <a:srgbClr val="FF0000"/>
                </a:solidFill>
              </a:rPr>
              <a:t>і</a:t>
            </a:r>
            <a:r>
              <a:rPr lang="uk-UA" b="1" dirty="0" smtClean="0">
                <a:solidFill>
                  <a:srgbClr val="FF0000"/>
                </a:solidFill>
              </a:rPr>
              <a:t>нженерію</a:t>
            </a:r>
            <a:r>
              <a:rPr lang="uk-UA" b="1" dirty="0" smtClean="0">
                <a:solidFill>
                  <a:srgbClr val="FF0000"/>
                </a:solidFill>
              </a:rPr>
              <a:t>, хімію, фізику, інформаційні та комп’ютерні технології </a:t>
            </a:r>
            <a:r>
              <a:rPr lang="uk-UA" b="1" dirty="0" smtClean="0">
                <a:solidFill>
                  <a:srgbClr val="FF0000"/>
                </a:solidFill>
              </a:rPr>
              <a:t>…?</a:t>
            </a:r>
            <a:endParaRPr lang="uk-UA" b="1" dirty="0" smtClean="0"/>
          </a:p>
          <a:p>
            <a:pPr marL="114300" indent="0">
              <a:spcBef>
                <a:spcPts val="600"/>
              </a:spcBef>
              <a:buNone/>
            </a:pPr>
            <a:r>
              <a:rPr lang="uk-UA" b="1" dirty="0" smtClean="0"/>
              <a:t>Зважте, що якісний пошук, якісну заявку може підготувати </a:t>
            </a:r>
            <a:r>
              <a:rPr lang="uk-UA" b="1" cap="all" dirty="0" err="1" smtClean="0">
                <a:solidFill>
                  <a:srgbClr val="FF0000"/>
                </a:solidFill>
              </a:rPr>
              <a:t>фахівецЬ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/>
              <a:t>в тій чи іншій галузі діяльності людини.</a:t>
            </a: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>
                <a:solidFill>
                  <a:srgbClr val="FF0000"/>
                </a:solidFill>
              </a:rPr>
              <a:t>І ще: за кордоном теж це вивчають. </a:t>
            </a:r>
            <a:r>
              <a:rPr lang="uk-UA" b="1" dirty="0" smtClean="0"/>
              <a:t>До студентів приходять представники патентних </a:t>
            </a:r>
            <a:r>
              <a:rPr lang="uk-UA" b="1" dirty="0" smtClean="0"/>
              <a:t>фірм</a:t>
            </a:r>
            <a:r>
              <a:rPr lang="uk-UA" b="1" dirty="0"/>
              <a:t> </a:t>
            </a:r>
            <a:r>
              <a:rPr lang="uk-UA" b="1" dirty="0" smtClean="0"/>
              <a:t>і</a:t>
            </a:r>
            <a:r>
              <a:rPr lang="uk-UA" b="1" dirty="0" smtClean="0"/>
              <a:t> навчити, </a:t>
            </a:r>
            <a:r>
              <a:rPr lang="uk-UA" b="1" dirty="0" smtClean="0"/>
              <a:t>і знайти «свіжу кров» (майбутніх працівників).</a:t>
            </a:r>
            <a:endParaRPr lang="uk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B464090-356A-44B6-B3C8-93C29A1121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4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4261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54A4EA-E2CB-4E23-8E3A-D7F9814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00" y="-150"/>
            <a:ext cx="8308350" cy="952800"/>
          </a:xfrm>
        </p:spPr>
        <p:txBody>
          <a:bodyPr/>
          <a:lstStyle/>
          <a:p>
            <a:r>
              <a:rPr lang="uk-UA" b="1" dirty="0" smtClean="0">
                <a:solidFill>
                  <a:srgbClr val="FFC000"/>
                </a:solidFill>
              </a:rPr>
              <a:t>Мрієте лише отримати диплом?</a:t>
            </a:r>
            <a:br>
              <a:rPr lang="uk-UA" b="1" dirty="0" smtClean="0">
                <a:solidFill>
                  <a:srgbClr val="FFC000"/>
                </a:solidFill>
              </a:rPr>
            </a:br>
            <a:r>
              <a:rPr lang="uk-UA" b="1" dirty="0" smtClean="0">
                <a:solidFill>
                  <a:srgbClr val="FFC000"/>
                </a:solidFill>
              </a:rPr>
              <a:t>                                                        </a:t>
            </a:r>
            <a:r>
              <a:rPr lang="uk-UA" b="1" dirty="0" smtClean="0">
                <a:solidFill>
                  <a:srgbClr val="FFC000"/>
                </a:solidFill>
              </a:rPr>
              <a:t>Плануєте працювати де інде? 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9413129-E8CA-4CF0-A39D-4462CDFF9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443" y="876702"/>
            <a:ext cx="8520600" cy="3862724"/>
          </a:xfrm>
        </p:spPr>
        <p:txBody>
          <a:bodyPr/>
          <a:lstStyle/>
          <a:p>
            <a:pPr marL="114300" indent="0">
              <a:buNone/>
            </a:pPr>
            <a:endParaRPr lang="uk-UA" sz="2000" b="1" dirty="0" smtClean="0"/>
          </a:p>
          <a:p>
            <a:pPr marL="114300" indent="0">
              <a:buNone/>
            </a:pPr>
            <a:r>
              <a:rPr lang="uk-UA" sz="2000" b="1" dirty="0" smtClean="0"/>
              <a:t>Якщо це дійсно так (хоча й шкода), то подумайте що </a:t>
            </a:r>
            <a:r>
              <a:rPr lang="uk-UA" sz="2000" b="1" dirty="0" smtClean="0">
                <a:solidFill>
                  <a:srgbClr val="FF0000"/>
                </a:solidFill>
              </a:rPr>
              <a:t>знання з інтелектуальної власності + технічна освіта це шанс:</a:t>
            </a:r>
          </a:p>
          <a:p>
            <a:pPr>
              <a:buFontTx/>
              <a:buChar char="-"/>
            </a:pPr>
            <a:r>
              <a:rPr lang="uk-UA" sz="2000" b="1" dirty="0" smtClean="0"/>
              <a:t>стати судовим експертом з інтелектуальної власності:</a:t>
            </a:r>
          </a:p>
          <a:p>
            <a:pPr>
              <a:buFontTx/>
              <a:buChar char="-"/>
            </a:pPr>
            <a:r>
              <a:rPr lang="uk-UA" sz="2000" b="1" dirty="0"/>
              <a:t>с</a:t>
            </a:r>
            <a:r>
              <a:rPr lang="uk-UA" sz="2000" b="1" dirty="0" smtClean="0"/>
              <a:t>тати помічником патентного повіреного, а в подальшому при виконанні певних кроків і патентним повіреним;</a:t>
            </a:r>
          </a:p>
          <a:p>
            <a:pPr>
              <a:buFontTx/>
              <a:buChar char="-"/>
            </a:pPr>
            <a:r>
              <a:rPr lang="uk-UA" sz="2000" b="1" dirty="0"/>
              <a:t>с</a:t>
            </a:r>
            <a:r>
              <a:rPr lang="uk-UA" sz="2000" b="1" dirty="0" smtClean="0"/>
              <a:t>тати просто довіреною особою заявника без статусу патентного повіреного;</a:t>
            </a:r>
          </a:p>
          <a:p>
            <a:pPr>
              <a:buFontTx/>
              <a:buChar char="-"/>
            </a:pPr>
            <a:r>
              <a:rPr lang="uk-UA" sz="2000" b="1" dirty="0"/>
              <a:t>з</a:t>
            </a:r>
            <a:r>
              <a:rPr lang="uk-UA" sz="2000" b="1" dirty="0" smtClean="0"/>
              <a:t>ахистити свій бізнес, свою справу.</a:t>
            </a:r>
          </a:p>
          <a:p>
            <a:pPr marL="114300" indent="0">
              <a:buNone/>
            </a:pP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B464090-356A-44B6-B3C8-93C29A1121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5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09768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54A4EA-E2CB-4E23-8E3A-D7F9814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00" y="-150"/>
            <a:ext cx="8308350" cy="952800"/>
          </a:xfrm>
        </p:spPr>
        <p:txBody>
          <a:bodyPr/>
          <a:lstStyle/>
          <a:p>
            <a:r>
              <a:rPr lang="uk-UA" b="1" dirty="0" smtClean="0">
                <a:solidFill>
                  <a:srgbClr val="FFC000"/>
                </a:solidFill>
              </a:rPr>
              <a:t>Варіанти майбутнього працевлаштування</a:t>
            </a:r>
            <a:endParaRPr lang="uk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9413129-E8CA-4CF0-A39D-4462CDFF9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443" y="876702"/>
            <a:ext cx="8520600" cy="3862724"/>
          </a:xfrm>
        </p:spPr>
        <p:txBody>
          <a:bodyPr/>
          <a:lstStyle/>
          <a:p>
            <a:pPr marL="11430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В подальшому зможете </a:t>
            </a:r>
            <a:r>
              <a:rPr lang="uk-UA" b="1" dirty="0" smtClean="0">
                <a:solidFill>
                  <a:srgbClr val="FF0000"/>
                </a:solidFill>
              </a:rPr>
              <a:t>працювати:</a:t>
            </a:r>
          </a:p>
          <a:p>
            <a:pPr>
              <a:buFontTx/>
              <a:buChar char="-"/>
            </a:pPr>
            <a:r>
              <a:rPr lang="uk-UA" b="1" dirty="0"/>
              <a:t>в</a:t>
            </a:r>
            <a:r>
              <a:rPr lang="uk-UA" b="1" dirty="0" smtClean="0"/>
              <a:t> </a:t>
            </a:r>
            <a:r>
              <a:rPr lang="uk-UA" b="1" dirty="0" smtClean="0"/>
              <a:t>центрах судових </a:t>
            </a:r>
            <a:r>
              <a:rPr lang="uk-UA" b="1" dirty="0" smtClean="0"/>
              <a:t>експертиз;</a:t>
            </a:r>
          </a:p>
          <a:p>
            <a:pPr>
              <a:buFontTx/>
              <a:buChar char="-"/>
            </a:pPr>
            <a:r>
              <a:rPr lang="uk-UA" b="1" dirty="0" smtClean="0"/>
              <a:t>в </a:t>
            </a:r>
            <a:r>
              <a:rPr lang="uk-UA" b="1" dirty="0" smtClean="0"/>
              <a:t>патентних фірмах;</a:t>
            </a:r>
          </a:p>
          <a:p>
            <a:pPr>
              <a:buFontTx/>
              <a:buChar char="-"/>
            </a:pPr>
            <a:r>
              <a:rPr lang="uk-UA" b="1" dirty="0"/>
              <a:t>н</a:t>
            </a:r>
            <a:r>
              <a:rPr lang="uk-UA" b="1" dirty="0" smtClean="0"/>
              <a:t>езалежним </a:t>
            </a:r>
            <a:r>
              <a:rPr lang="uk-UA" b="1" dirty="0" smtClean="0"/>
              <a:t>судовим експертом, довіреною особою чи патентним повіреним;</a:t>
            </a:r>
          </a:p>
          <a:p>
            <a:pPr marL="11430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Якщо Ви плануєте працювати у  власному бізнесі </a:t>
            </a:r>
            <a:r>
              <a:rPr lang="uk-UA" b="1" dirty="0" smtClean="0"/>
              <a:t>не пов’язаному з інтелектуальною власністю чи бути найнятим працівником, то маєте знати, що </a:t>
            </a:r>
            <a:r>
              <a:rPr lang="uk-UA" b="1" dirty="0" smtClean="0">
                <a:solidFill>
                  <a:srgbClr val="FF0000"/>
                </a:solidFill>
              </a:rPr>
              <a:t>незнання/ігнорування інтелектуальної власності може призвести до </a:t>
            </a:r>
            <a:r>
              <a:rPr lang="uk-UA" b="1" dirty="0" smtClean="0">
                <a:solidFill>
                  <a:srgbClr val="FF0000"/>
                </a:solidFill>
              </a:rPr>
              <a:t>судових позовів, штрафів чи й до знищення </a:t>
            </a:r>
            <a:r>
              <a:rPr lang="uk-UA" b="1" dirty="0" smtClean="0">
                <a:solidFill>
                  <a:srgbClr val="FF0000"/>
                </a:solidFill>
              </a:rPr>
              <a:t>бізнесу.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114300" indent="0">
              <a:spcBef>
                <a:spcPts val="1200"/>
              </a:spcBef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Приклад</a:t>
            </a:r>
            <a:r>
              <a:rPr lang="uk-UA" b="1" dirty="0" smtClean="0">
                <a:solidFill>
                  <a:srgbClr val="FF0000"/>
                </a:solidFill>
              </a:rPr>
              <a:t>. </a:t>
            </a:r>
            <a:r>
              <a:rPr lang="uk-UA" b="1" dirty="0" smtClean="0"/>
              <a:t>Якщо п</a:t>
            </a:r>
            <a:r>
              <a:rPr lang="uk-UA" b="1" dirty="0" smtClean="0"/>
              <a:t>атентний </a:t>
            </a:r>
            <a:r>
              <a:rPr lang="uk-UA" b="1" dirty="0" smtClean="0"/>
              <a:t>троль зареєстрував </a:t>
            </a:r>
            <a:r>
              <a:rPr lang="uk-UA" b="1" dirty="0" smtClean="0"/>
              <a:t>винахід чи </a:t>
            </a:r>
            <a:r>
              <a:rPr lang="uk-UA" b="1" dirty="0"/>
              <a:t>торговельну марку, </a:t>
            </a:r>
            <a:r>
              <a:rPr lang="uk-UA" b="1" dirty="0" smtClean="0"/>
              <a:t>що стосується вашого бізнесу – проблеми Вам забезпечені.</a:t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B464090-356A-44B6-B3C8-93C29A1121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6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52923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54A4EA-E2CB-4E23-8E3A-D7F981490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00" y="-150"/>
            <a:ext cx="8308350" cy="952800"/>
          </a:xfrm>
        </p:spPr>
        <p:txBody>
          <a:bodyPr/>
          <a:lstStyle/>
          <a:p>
            <a:r>
              <a:rPr lang="uk-UA" b="1" dirty="0" smtClean="0">
                <a:solidFill>
                  <a:srgbClr val="FFC000"/>
                </a:solidFill>
              </a:rPr>
              <a:t>Що Вам окрім іншого дасть гурток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9413129-E8CA-4CF0-A39D-4462CDFF9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" y="876702"/>
            <a:ext cx="9093200" cy="3862724"/>
          </a:xfrm>
        </p:spPr>
        <p:txBody>
          <a:bodyPr/>
          <a:lstStyle/>
          <a:p>
            <a:pPr marL="114300" indent="0">
              <a:spcBef>
                <a:spcPts val="600"/>
              </a:spcBef>
              <a:buNone/>
            </a:pPr>
            <a:r>
              <a:rPr lang="uk-UA" b="1" dirty="0" smtClean="0"/>
              <a:t>Інтелектуальна власність </a:t>
            </a:r>
            <a:r>
              <a:rPr lang="uk-UA" b="1" dirty="0" smtClean="0">
                <a:solidFill>
                  <a:srgbClr val="FF0000"/>
                </a:solidFill>
              </a:rPr>
              <a:t>це </a:t>
            </a:r>
            <a:r>
              <a:rPr lang="uk-UA" b="1" dirty="0">
                <a:solidFill>
                  <a:srgbClr val="FF0000"/>
                </a:solidFill>
              </a:rPr>
              <a:t>здається </a:t>
            </a:r>
            <a:r>
              <a:rPr lang="uk-UA" b="1" dirty="0" smtClean="0">
                <a:solidFill>
                  <a:srgbClr val="FF0000"/>
                </a:solidFill>
              </a:rPr>
              <a:t>просто </a:t>
            </a:r>
            <a:r>
              <a:rPr lang="uk-UA" b="1" dirty="0" smtClean="0"/>
              <a:t>лише на початку.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uk-UA" b="1" dirty="0" smtClean="0"/>
              <a:t>Це багатогранний </a:t>
            </a:r>
            <a:r>
              <a:rPr lang="uk-UA" b="1" dirty="0" smtClean="0">
                <a:solidFill>
                  <a:srgbClr val="FF0000"/>
                </a:solidFill>
              </a:rPr>
              <a:t>світ з безліччю нюансів</a:t>
            </a:r>
            <a:r>
              <a:rPr lang="uk-UA" b="1" dirty="0" smtClean="0"/>
              <a:t>, які не так </a:t>
            </a:r>
            <a:r>
              <a:rPr lang="uk-UA" b="1" dirty="0" smtClean="0"/>
              <a:t>швидко </a:t>
            </a:r>
            <a:r>
              <a:rPr lang="uk-UA" b="1" dirty="0" smtClean="0"/>
              <a:t>засвоїти.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uk-UA" b="1" dirty="0" smtClean="0"/>
              <a:t>Про ці нюанси не завжди знайдеш статтю фахівця, бо </a:t>
            </a:r>
            <a:r>
              <a:rPr lang="uk-UA" b="1" dirty="0" smtClean="0">
                <a:solidFill>
                  <a:srgbClr val="FF0000"/>
                </a:solidFill>
              </a:rPr>
              <a:t>це бізнес і конкуренція.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uk-UA" b="1" dirty="0"/>
              <a:t>Це світ в якому ми </a:t>
            </a:r>
            <a:r>
              <a:rPr lang="uk-UA" b="1" dirty="0" smtClean="0"/>
              <a:t>часто бачимо </a:t>
            </a:r>
            <a:r>
              <a:rPr lang="uk-UA" b="1" dirty="0" smtClean="0"/>
              <a:t>лише </a:t>
            </a:r>
            <a:r>
              <a:rPr lang="uk-UA" b="1" dirty="0">
                <a:solidFill>
                  <a:srgbClr val="FF0000"/>
                </a:solidFill>
              </a:rPr>
              <a:t>цікаві результати патентних війн </a:t>
            </a:r>
            <a:r>
              <a:rPr lang="uk-UA" b="1" dirty="0"/>
              <a:t>і не бачимо, </a:t>
            </a:r>
            <a:r>
              <a:rPr lang="uk-UA" b="1" dirty="0" smtClean="0"/>
              <a:t>довгої роботи, основа якої </a:t>
            </a:r>
            <a:r>
              <a:rPr lang="uk-UA" b="1" dirty="0" smtClean="0">
                <a:solidFill>
                  <a:srgbClr val="FF0000"/>
                </a:solidFill>
              </a:rPr>
              <a:t>правильна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стратегія охорони об’єктів</a:t>
            </a:r>
            <a:r>
              <a:rPr lang="uk-UA" b="1" dirty="0" smtClean="0"/>
              <a:t>. 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uk-UA" b="1" dirty="0" smtClean="0"/>
              <a:t>Розпочнете дослідження цієї сфери раніше - раніше </a:t>
            </a:r>
            <a:r>
              <a:rPr lang="uk-UA" b="1" dirty="0" smtClean="0">
                <a:solidFill>
                  <a:srgbClr val="FF0000"/>
                </a:solidFill>
              </a:rPr>
              <a:t>зможете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застосовувати отриману інформацію при здійсненні фахової діяльності</a:t>
            </a:r>
            <a:r>
              <a:rPr lang="uk-UA" b="1" dirty="0" smtClean="0"/>
              <a:t> не залежно від того де будете працювати.</a:t>
            </a:r>
            <a:endParaRPr lang="uk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B464090-356A-44B6-B3C8-93C29A1121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7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053068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57"/>
          <p:cNvSpPr txBox="1">
            <a:spLocks noGrp="1"/>
          </p:cNvSpPr>
          <p:nvPr>
            <p:ph type="title"/>
          </p:nvPr>
        </p:nvSpPr>
        <p:spPr>
          <a:xfrm>
            <a:off x="696232" y="-36519"/>
            <a:ext cx="8447768" cy="883893"/>
          </a:xfrm>
          <a:prstGeom prst="rect">
            <a:avLst/>
          </a:prstGeom>
        </p:spPr>
        <p:txBody>
          <a:bodyPr spcFirstLastPara="1" wrap="square" lIns="0" tIns="91425" rIns="2288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>
                <a:solidFill>
                  <a:srgbClr val="FFC000"/>
                </a:solidFill>
              </a:rPr>
              <a:t>Це об'єкти </a:t>
            </a:r>
            <a:r>
              <a:rPr lang="uk-UA" dirty="0">
                <a:solidFill>
                  <a:srgbClr val="FFC000"/>
                </a:solidFill>
              </a:rPr>
              <a:t>права </a:t>
            </a:r>
            <a:r>
              <a:rPr lang="uk-UA" dirty="0" smtClean="0">
                <a:solidFill>
                  <a:srgbClr val="FFC000"/>
                </a:solidFill>
              </a:rPr>
              <a:t>ІВ. Що Ви про них знаєте? Ви впевнені, що воно Вам не треба / що воно Вам треба? </a:t>
            </a:r>
            <a:r>
              <a:rPr lang="uk-UA" dirty="0" err="1" smtClean="0">
                <a:solidFill>
                  <a:srgbClr val="FFC000"/>
                </a:solidFill>
              </a:rPr>
              <a:t>Визначтесь</a:t>
            </a:r>
            <a:r>
              <a:rPr lang="uk-UA" dirty="0" smtClean="0">
                <a:solidFill>
                  <a:srgbClr val="FFC000"/>
                </a:solidFill>
              </a:rPr>
              <a:t>! </a:t>
            </a:r>
            <a:r>
              <a:rPr lang="uk-UA" dirty="0" smtClean="0"/>
              <a:t>…</a:t>
            </a:r>
            <a:endParaRPr dirty="0"/>
          </a:p>
        </p:txBody>
      </p:sp>
      <p:sp>
        <p:nvSpPr>
          <p:cNvPr id="679" name="Google Shape;679;p57"/>
          <p:cNvSpPr txBox="1">
            <a:spLocks noGrp="1"/>
          </p:cNvSpPr>
          <p:nvPr>
            <p:ph type="sldNum" idx="12"/>
          </p:nvPr>
        </p:nvSpPr>
        <p:spPr>
          <a:xfrm>
            <a:off x="8472450" y="450751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8</a:t>
            </a:fld>
            <a:endParaRPr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224882" y="932840"/>
            <a:ext cx="3926569" cy="267274"/>
          </a:xfrm>
          <a:prstGeom prst="roundRect">
            <a:avLst/>
          </a:prstGeom>
          <a:solidFill>
            <a:srgbClr val="47BEF9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Об'єкти права інтелектуальної власності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74697" y="1276829"/>
            <a:ext cx="1952625" cy="428625"/>
          </a:xfrm>
          <a:prstGeom prst="roundRect">
            <a:avLst/>
          </a:prstGeom>
          <a:solidFill>
            <a:srgbClr val="DCC6D9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Авторське право і суміжні права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94232" y="1790919"/>
            <a:ext cx="1952622" cy="273729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Художні твори</a:t>
            </a:r>
          </a:p>
        </p:txBody>
      </p:sp>
      <p:cxnSp>
        <p:nvCxnSpPr>
          <p:cNvPr id="6" name="Прямая соединительная линия 5"/>
          <p:cNvCxnSpPr>
            <a:cxnSpLocks/>
            <a:stCxn id="2" idx="2"/>
            <a:endCxn id="10" idx="0"/>
          </p:cNvCxnSpPr>
          <p:nvPr/>
        </p:nvCxnSpPr>
        <p:spPr>
          <a:xfrm flipH="1">
            <a:off x="1751010" y="1200114"/>
            <a:ext cx="2437157" cy="76715"/>
          </a:xfrm>
          <a:prstGeom prst="line">
            <a:avLst/>
          </a:prstGeom>
          <a:ln w="19050">
            <a:solidFill>
              <a:srgbClr val="0202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cxnSpLocks/>
            <a:stCxn id="2" idx="2"/>
            <a:endCxn id="23" idx="0"/>
          </p:cNvCxnSpPr>
          <p:nvPr/>
        </p:nvCxnSpPr>
        <p:spPr>
          <a:xfrm>
            <a:off x="4188167" y="1200114"/>
            <a:ext cx="2452347" cy="117100"/>
          </a:xfrm>
          <a:prstGeom prst="line">
            <a:avLst/>
          </a:prstGeom>
          <a:ln w="19050">
            <a:solidFill>
              <a:srgbClr val="0202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7">
            <a:extLst>
              <a:ext uri="{FF2B5EF4-FFF2-40B4-BE49-F238E27FC236}">
                <a16:creationId xmlns:a16="http://schemas.microsoft.com/office/drawing/2014/main" xmlns="" id="{5B15FC1C-C8E5-43E9-821C-3E12D5816657}"/>
              </a:ext>
            </a:extLst>
          </p:cNvPr>
          <p:cNvSpPr/>
          <p:nvPr/>
        </p:nvSpPr>
        <p:spPr>
          <a:xfrm>
            <a:off x="3211855" y="1317214"/>
            <a:ext cx="1952625" cy="428625"/>
          </a:xfrm>
          <a:prstGeom prst="roundRect">
            <a:avLst/>
          </a:prstGeom>
          <a:solidFill>
            <a:srgbClr val="DCC6D9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Результати науково-технічної діяльності</a:t>
            </a:r>
          </a:p>
        </p:txBody>
      </p:sp>
      <p:sp>
        <p:nvSpPr>
          <p:cNvPr id="23" name="Скругленный прямоугольник 7">
            <a:extLst>
              <a:ext uri="{FF2B5EF4-FFF2-40B4-BE49-F238E27FC236}">
                <a16:creationId xmlns:a16="http://schemas.microsoft.com/office/drawing/2014/main" xmlns="" id="{504C277A-9325-4EC8-8915-77A8F490EA0D}"/>
              </a:ext>
            </a:extLst>
          </p:cNvPr>
          <p:cNvSpPr/>
          <p:nvPr/>
        </p:nvSpPr>
        <p:spPr>
          <a:xfrm>
            <a:off x="5664201" y="1317214"/>
            <a:ext cx="1952625" cy="428625"/>
          </a:xfrm>
          <a:prstGeom prst="roundRect">
            <a:avLst/>
          </a:prstGeom>
          <a:solidFill>
            <a:srgbClr val="DCC6D9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Комерційні позначення</a:t>
            </a:r>
          </a:p>
        </p:txBody>
      </p:sp>
      <p:sp>
        <p:nvSpPr>
          <p:cNvPr id="25" name="Скругленный прямоугольник 12">
            <a:extLst>
              <a:ext uri="{FF2B5EF4-FFF2-40B4-BE49-F238E27FC236}">
                <a16:creationId xmlns:a16="http://schemas.microsoft.com/office/drawing/2014/main" xmlns="" id="{31F59A4D-A134-471E-A38C-66098EE5FCEF}"/>
              </a:ext>
            </a:extLst>
          </p:cNvPr>
          <p:cNvSpPr/>
          <p:nvPr/>
        </p:nvSpPr>
        <p:spPr>
          <a:xfrm>
            <a:off x="994232" y="2164210"/>
            <a:ext cx="1952622" cy="269189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Літературні твори</a:t>
            </a:r>
          </a:p>
        </p:txBody>
      </p:sp>
      <p:sp>
        <p:nvSpPr>
          <p:cNvPr id="26" name="Скругленный прямоугольник 12">
            <a:extLst>
              <a:ext uri="{FF2B5EF4-FFF2-40B4-BE49-F238E27FC236}">
                <a16:creationId xmlns:a16="http://schemas.microsoft.com/office/drawing/2014/main" xmlns="" id="{810AD7BC-D81E-440B-8ED2-800503B806C7}"/>
              </a:ext>
            </a:extLst>
          </p:cNvPr>
          <p:cNvSpPr/>
          <p:nvPr/>
        </p:nvSpPr>
        <p:spPr>
          <a:xfrm>
            <a:off x="994231" y="2540218"/>
            <a:ext cx="1952624" cy="269189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Комп'ютерні програми</a:t>
            </a:r>
          </a:p>
        </p:txBody>
      </p:sp>
      <p:sp>
        <p:nvSpPr>
          <p:cNvPr id="27" name="Скругленный прямоугольник 12">
            <a:extLst>
              <a:ext uri="{FF2B5EF4-FFF2-40B4-BE49-F238E27FC236}">
                <a16:creationId xmlns:a16="http://schemas.microsoft.com/office/drawing/2014/main" xmlns="" id="{0B38477E-0E73-4B8B-AEF6-ED45BB64E573}"/>
              </a:ext>
            </a:extLst>
          </p:cNvPr>
          <p:cNvSpPr/>
          <p:nvPr/>
        </p:nvSpPr>
        <p:spPr>
          <a:xfrm>
            <a:off x="994231" y="2928023"/>
            <a:ext cx="1952623" cy="269189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Бази даних</a:t>
            </a:r>
          </a:p>
        </p:txBody>
      </p:sp>
      <p:sp>
        <p:nvSpPr>
          <p:cNvPr id="28" name="Скругленный прямоугольник 12">
            <a:extLst>
              <a:ext uri="{FF2B5EF4-FFF2-40B4-BE49-F238E27FC236}">
                <a16:creationId xmlns:a16="http://schemas.microsoft.com/office/drawing/2014/main" xmlns="" id="{C1A2FB11-A6AF-4336-8EF5-E901F5445E16}"/>
              </a:ext>
            </a:extLst>
          </p:cNvPr>
          <p:cNvSpPr/>
          <p:nvPr/>
        </p:nvSpPr>
        <p:spPr>
          <a:xfrm>
            <a:off x="994231" y="3286800"/>
            <a:ext cx="1952623" cy="285750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Виконання творів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F9BAD868-7297-44E9-B91C-FD147BDF9E0D}"/>
              </a:ext>
            </a:extLst>
          </p:cNvPr>
          <p:cNvCxnSpPr>
            <a:cxnSpLocks/>
            <a:stCxn id="2" idx="2"/>
            <a:endCxn id="22" idx="0"/>
          </p:cNvCxnSpPr>
          <p:nvPr/>
        </p:nvCxnSpPr>
        <p:spPr>
          <a:xfrm>
            <a:off x="4188167" y="1200114"/>
            <a:ext cx="1" cy="117100"/>
          </a:xfrm>
          <a:prstGeom prst="line">
            <a:avLst/>
          </a:prstGeom>
          <a:ln w="19050">
            <a:solidFill>
              <a:srgbClr val="0202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12">
            <a:extLst>
              <a:ext uri="{FF2B5EF4-FFF2-40B4-BE49-F238E27FC236}">
                <a16:creationId xmlns:a16="http://schemas.microsoft.com/office/drawing/2014/main" xmlns="" id="{F1EE69BE-8CAF-433A-A7FB-CED81A107593}"/>
              </a:ext>
            </a:extLst>
          </p:cNvPr>
          <p:cNvSpPr/>
          <p:nvPr/>
        </p:nvSpPr>
        <p:spPr>
          <a:xfrm>
            <a:off x="994231" y="3664383"/>
            <a:ext cx="1952622" cy="285750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err="1">
                <a:solidFill>
                  <a:schemeClr val="tx1"/>
                </a:solidFill>
                <a:latin typeface="Exo 2" charset="-52"/>
              </a:rPr>
              <a:t>Фоно</a:t>
            </a:r>
            <a:r>
              <a:rPr lang="uk-UA" sz="1200" dirty="0">
                <a:solidFill>
                  <a:schemeClr val="tx1"/>
                </a:solidFill>
                <a:latin typeface="Exo 2" charset="-52"/>
              </a:rPr>
              <a:t>-, відеограми</a:t>
            </a:r>
          </a:p>
        </p:txBody>
      </p:sp>
      <p:sp>
        <p:nvSpPr>
          <p:cNvPr id="36" name="Скругленный прямоугольник 12">
            <a:extLst>
              <a:ext uri="{FF2B5EF4-FFF2-40B4-BE49-F238E27FC236}">
                <a16:creationId xmlns:a16="http://schemas.microsoft.com/office/drawing/2014/main" xmlns="" id="{F6556629-A1DF-4119-9D71-6452BD75B411}"/>
              </a:ext>
            </a:extLst>
          </p:cNvPr>
          <p:cNvSpPr/>
          <p:nvPr/>
        </p:nvSpPr>
        <p:spPr>
          <a:xfrm>
            <a:off x="994231" y="4030417"/>
            <a:ext cx="1952623" cy="393600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Передачі організацій мовлення</a:t>
            </a:r>
          </a:p>
        </p:txBody>
      </p:sp>
      <p:cxnSp>
        <p:nvCxnSpPr>
          <p:cNvPr id="37" name="Google Shape;738;p61">
            <a:extLst>
              <a:ext uri="{FF2B5EF4-FFF2-40B4-BE49-F238E27FC236}">
                <a16:creationId xmlns:a16="http://schemas.microsoft.com/office/drawing/2014/main" xmlns="" id="{609936AA-EC20-41F2-9E08-9E23162D25DF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826860" y="1926327"/>
            <a:ext cx="167372" cy="1457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4CE2FBB9-AC6E-4D61-AAF6-66EC2A72BDDC}"/>
              </a:ext>
            </a:extLst>
          </p:cNvPr>
          <p:cNvCxnSpPr>
            <a:cxnSpLocks/>
          </p:cNvCxnSpPr>
          <p:nvPr/>
        </p:nvCxnSpPr>
        <p:spPr>
          <a:xfrm>
            <a:off x="826860" y="1699851"/>
            <a:ext cx="0" cy="2527366"/>
          </a:xfrm>
          <a:prstGeom prst="line">
            <a:avLst/>
          </a:prstGeom>
          <a:ln w="19050">
            <a:solidFill>
              <a:srgbClr val="0202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oogle Shape;738;p61">
            <a:extLst>
              <a:ext uri="{FF2B5EF4-FFF2-40B4-BE49-F238E27FC236}">
                <a16:creationId xmlns:a16="http://schemas.microsoft.com/office/drawing/2014/main" xmlns="" id="{D9A338C2-E5D4-4C07-B9DD-BF70AA1EE577}"/>
              </a:ext>
            </a:extLst>
          </p:cNvPr>
          <p:cNvCxnSpPr>
            <a:cxnSpLocks/>
          </p:cNvCxnSpPr>
          <p:nvPr/>
        </p:nvCxnSpPr>
        <p:spPr>
          <a:xfrm>
            <a:off x="826860" y="2298751"/>
            <a:ext cx="167372" cy="1457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738;p61">
            <a:extLst>
              <a:ext uri="{FF2B5EF4-FFF2-40B4-BE49-F238E27FC236}">
                <a16:creationId xmlns:a16="http://schemas.microsoft.com/office/drawing/2014/main" xmlns="" id="{815A5322-BAAF-465B-9669-360BB398E86C}"/>
              </a:ext>
            </a:extLst>
          </p:cNvPr>
          <p:cNvCxnSpPr>
            <a:cxnSpLocks/>
          </p:cNvCxnSpPr>
          <p:nvPr/>
        </p:nvCxnSpPr>
        <p:spPr>
          <a:xfrm>
            <a:off x="826860" y="2674812"/>
            <a:ext cx="167372" cy="1457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738;p61">
            <a:extLst>
              <a:ext uri="{FF2B5EF4-FFF2-40B4-BE49-F238E27FC236}">
                <a16:creationId xmlns:a16="http://schemas.microsoft.com/office/drawing/2014/main" xmlns="" id="{FD0F2FB2-557C-4971-A926-C4DC97300C2E}"/>
              </a:ext>
            </a:extLst>
          </p:cNvPr>
          <p:cNvCxnSpPr>
            <a:cxnSpLocks/>
          </p:cNvCxnSpPr>
          <p:nvPr/>
        </p:nvCxnSpPr>
        <p:spPr>
          <a:xfrm>
            <a:off x="826860" y="3057138"/>
            <a:ext cx="167372" cy="1457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738;p61">
            <a:extLst>
              <a:ext uri="{FF2B5EF4-FFF2-40B4-BE49-F238E27FC236}">
                <a16:creationId xmlns:a16="http://schemas.microsoft.com/office/drawing/2014/main" xmlns="" id="{0B58206E-CB1E-4E3F-B05B-8F0C2A70B60C}"/>
              </a:ext>
            </a:extLst>
          </p:cNvPr>
          <p:cNvCxnSpPr>
            <a:cxnSpLocks/>
          </p:cNvCxnSpPr>
          <p:nvPr/>
        </p:nvCxnSpPr>
        <p:spPr>
          <a:xfrm>
            <a:off x="826860" y="3437630"/>
            <a:ext cx="167372" cy="1457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738;p61">
            <a:extLst>
              <a:ext uri="{FF2B5EF4-FFF2-40B4-BE49-F238E27FC236}">
                <a16:creationId xmlns:a16="http://schemas.microsoft.com/office/drawing/2014/main" xmlns="" id="{A846FEB3-EC91-4F3A-B91A-6FD22B207185}"/>
              </a:ext>
            </a:extLst>
          </p:cNvPr>
          <p:cNvCxnSpPr>
            <a:cxnSpLocks/>
          </p:cNvCxnSpPr>
          <p:nvPr/>
        </p:nvCxnSpPr>
        <p:spPr>
          <a:xfrm>
            <a:off x="826860" y="3791024"/>
            <a:ext cx="167372" cy="1457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Google Shape;738;p61">
            <a:extLst>
              <a:ext uri="{FF2B5EF4-FFF2-40B4-BE49-F238E27FC236}">
                <a16:creationId xmlns:a16="http://schemas.microsoft.com/office/drawing/2014/main" xmlns="" id="{413AD8F1-65B5-4E62-98E8-305AD80912C3}"/>
              </a:ext>
            </a:extLst>
          </p:cNvPr>
          <p:cNvCxnSpPr>
            <a:cxnSpLocks/>
          </p:cNvCxnSpPr>
          <p:nvPr/>
        </p:nvCxnSpPr>
        <p:spPr>
          <a:xfrm>
            <a:off x="826860" y="4219310"/>
            <a:ext cx="167372" cy="1457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Скругленный прямоугольник 12">
            <a:extLst>
              <a:ext uri="{FF2B5EF4-FFF2-40B4-BE49-F238E27FC236}">
                <a16:creationId xmlns:a16="http://schemas.microsoft.com/office/drawing/2014/main" xmlns="" id="{4CD0E151-6FE5-4CA2-A911-EDE36AF9E738}"/>
              </a:ext>
            </a:extLst>
          </p:cNvPr>
          <p:cNvSpPr/>
          <p:nvPr/>
        </p:nvSpPr>
        <p:spPr>
          <a:xfrm>
            <a:off x="3481613" y="1798177"/>
            <a:ext cx="1952622" cy="234674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Винаходи</a:t>
            </a:r>
          </a:p>
        </p:txBody>
      </p:sp>
      <p:cxnSp>
        <p:nvCxnSpPr>
          <p:cNvPr id="51" name="Google Shape;738;p61">
            <a:extLst>
              <a:ext uri="{FF2B5EF4-FFF2-40B4-BE49-F238E27FC236}">
                <a16:creationId xmlns:a16="http://schemas.microsoft.com/office/drawing/2014/main" xmlns="" id="{B1BAAC18-F571-4287-8D0F-877F1DBFEEFA}"/>
              </a:ext>
            </a:extLst>
          </p:cNvPr>
          <p:cNvCxnSpPr>
            <a:cxnSpLocks/>
            <a:endCxn id="47" idx="1"/>
          </p:cNvCxnSpPr>
          <p:nvPr/>
        </p:nvCxnSpPr>
        <p:spPr>
          <a:xfrm>
            <a:off x="3329216" y="1915514"/>
            <a:ext cx="152397" cy="0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Скругленный прямоугольник 12">
            <a:extLst>
              <a:ext uri="{FF2B5EF4-FFF2-40B4-BE49-F238E27FC236}">
                <a16:creationId xmlns:a16="http://schemas.microsoft.com/office/drawing/2014/main" xmlns="" id="{20455EDC-E5FC-4D8B-8DAC-3F08DA5EE100}"/>
              </a:ext>
            </a:extLst>
          </p:cNvPr>
          <p:cNvSpPr/>
          <p:nvPr/>
        </p:nvSpPr>
        <p:spPr>
          <a:xfrm>
            <a:off x="3468464" y="2084043"/>
            <a:ext cx="1952622" cy="234674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Корисні моделі</a:t>
            </a:r>
          </a:p>
        </p:txBody>
      </p:sp>
      <p:sp>
        <p:nvSpPr>
          <p:cNvPr id="59" name="Скругленный прямоугольник 12">
            <a:extLst>
              <a:ext uri="{FF2B5EF4-FFF2-40B4-BE49-F238E27FC236}">
                <a16:creationId xmlns:a16="http://schemas.microsoft.com/office/drawing/2014/main" xmlns="" id="{0F2CBF2C-E906-47DF-9A25-F57DBE7A7661}"/>
              </a:ext>
            </a:extLst>
          </p:cNvPr>
          <p:cNvSpPr/>
          <p:nvPr/>
        </p:nvSpPr>
        <p:spPr>
          <a:xfrm>
            <a:off x="3468464" y="2395903"/>
            <a:ext cx="1952622" cy="234674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Промислові зразки</a:t>
            </a:r>
          </a:p>
        </p:txBody>
      </p:sp>
      <p:sp>
        <p:nvSpPr>
          <p:cNvPr id="60" name="Скругленный прямоугольник 12">
            <a:extLst>
              <a:ext uri="{FF2B5EF4-FFF2-40B4-BE49-F238E27FC236}">
                <a16:creationId xmlns:a16="http://schemas.microsoft.com/office/drawing/2014/main" xmlns="" id="{8055D8A7-2B3C-48A3-93F4-FD32062E474D}"/>
              </a:ext>
            </a:extLst>
          </p:cNvPr>
          <p:cNvSpPr/>
          <p:nvPr/>
        </p:nvSpPr>
        <p:spPr>
          <a:xfrm>
            <a:off x="3475038" y="3067574"/>
            <a:ext cx="1952622" cy="383786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Комерційна таємниця («ноу-хау»)</a:t>
            </a:r>
          </a:p>
        </p:txBody>
      </p:sp>
      <p:sp>
        <p:nvSpPr>
          <p:cNvPr id="61" name="Скругленный прямоугольник 12">
            <a:extLst>
              <a:ext uri="{FF2B5EF4-FFF2-40B4-BE49-F238E27FC236}">
                <a16:creationId xmlns:a16="http://schemas.microsoft.com/office/drawing/2014/main" xmlns="" id="{2FABE6A1-E8CF-420D-9442-06BE2B625C43}"/>
              </a:ext>
            </a:extLst>
          </p:cNvPr>
          <p:cNvSpPr/>
          <p:nvPr/>
        </p:nvSpPr>
        <p:spPr>
          <a:xfrm>
            <a:off x="3475038" y="3514128"/>
            <a:ext cx="1965772" cy="377270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uk-UA" sz="1200" dirty="0">
                <a:solidFill>
                  <a:schemeClr val="tx1"/>
                </a:solidFill>
                <a:latin typeface="Exo 2" charset="-52"/>
              </a:rPr>
              <a:t>Раціоналізаторська пропозиція</a:t>
            </a:r>
          </a:p>
        </p:txBody>
      </p:sp>
      <p:sp>
        <p:nvSpPr>
          <p:cNvPr id="62" name="Скругленный прямоугольник 12">
            <a:extLst>
              <a:ext uri="{FF2B5EF4-FFF2-40B4-BE49-F238E27FC236}">
                <a16:creationId xmlns:a16="http://schemas.microsoft.com/office/drawing/2014/main" xmlns="" id="{DB72AA03-5BE7-41BA-A45D-EA6A46A007C8}"/>
              </a:ext>
            </a:extLst>
          </p:cNvPr>
          <p:cNvSpPr/>
          <p:nvPr/>
        </p:nvSpPr>
        <p:spPr>
          <a:xfrm>
            <a:off x="3468464" y="3971924"/>
            <a:ext cx="1952620" cy="196081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Наукові відкриття</a:t>
            </a:r>
          </a:p>
        </p:txBody>
      </p:sp>
      <p:sp>
        <p:nvSpPr>
          <p:cNvPr id="63" name="Скругленный прямоугольник 12">
            <a:extLst>
              <a:ext uri="{FF2B5EF4-FFF2-40B4-BE49-F238E27FC236}">
                <a16:creationId xmlns:a16="http://schemas.microsoft.com/office/drawing/2014/main" xmlns="" id="{8CAA890B-433D-4669-B63A-AB533D56D994}"/>
              </a:ext>
            </a:extLst>
          </p:cNvPr>
          <p:cNvSpPr/>
          <p:nvPr/>
        </p:nvSpPr>
        <p:spPr>
          <a:xfrm>
            <a:off x="3468464" y="2685990"/>
            <a:ext cx="1952622" cy="334782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Компонування </a:t>
            </a:r>
            <a:r>
              <a:rPr lang="uk-UA" sz="1200" dirty="0" err="1">
                <a:solidFill>
                  <a:schemeClr val="tx1"/>
                </a:solidFill>
                <a:latin typeface="Exo 2" charset="-52"/>
              </a:rPr>
              <a:t>напів</a:t>
            </a:r>
            <a:r>
              <a:rPr lang="uk-UA" sz="1200" dirty="0">
                <a:solidFill>
                  <a:schemeClr val="tx1"/>
                </a:solidFill>
                <a:latin typeface="Exo 2" charset="-52"/>
              </a:rPr>
              <a:t>-провідникових виробів</a:t>
            </a:r>
          </a:p>
        </p:txBody>
      </p:sp>
      <p:sp>
        <p:nvSpPr>
          <p:cNvPr id="64" name="Скругленный прямоугольник 12">
            <a:extLst>
              <a:ext uri="{FF2B5EF4-FFF2-40B4-BE49-F238E27FC236}">
                <a16:creationId xmlns:a16="http://schemas.microsoft.com/office/drawing/2014/main" xmlns="" id="{FD23D49F-5BC0-494C-B22A-B8FC446A4B58}"/>
              </a:ext>
            </a:extLst>
          </p:cNvPr>
          <p:cNvSpPr/>
          <p:nvPr/>
        </p:nvSpPr>
        <p:spPr>
          <a:xfrm>
            <a:off x="3481613" y="4252424"/>
            <a:ext cx="1952622" cy="234674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Сорти рослин</a:t>
            </a:r>
          </a:p>
        </p:txBody>
      </p:sp>
      <p:sp>
        <p:nvSpPr>
          <p:cNvPr id="65" name="Скругленный прямоугольник 12">
            <a:extLst>
              <a:ext uri="{FF2B5EF4-FFF2-40B4-BE49-F238E27FC236}">
                <a16:creationId xmlns:a16="http://schemas.microsoft.com/office/drawing/2014/main" xmlns="" id="{6AB9FAD7-AC70-4AF2-B419-B88FAA3CEB71}"/>
              </a:ext>
            </a:extLst>
          </p:cNvPr>
          <p:cNvSpPr/>
          <p:nvPr/>
        </p:nvSpPr>
        <p:spPr>
          <a:xfrm>
            <a:off x="3468462" y="4571517"/>
            <a:ext cx="1952622" cy="234674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Породи тварин</a:t>
            </a:r>
          </a:p>
        </p:txBody>
      </p: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xmlns="" id="{C25CB1B1-28B1-4BAF-8537-8ECA5074C0A6}"/>
              </a:ext>
            </a:extLst>
          </p:cNvPr>
          <p:cNvCxnSpPr>
            <a:cxnSpLocks/>
          </p:cNvCxnSpPr>
          <p:nvPr/>
        </p:nvCxnSpPr>
        <p:spPr>
          <a:xfrm>
            <a:off x="3329216" y="1750650"/>
            <a:ext cx="0" cy="2999596"/>
          </a:xfrm>
          <a:prstGeom prst="line">
            <a:avLst/>
          </a:prstGeom>
          <a:ln w="19050">
            <a:solidFill>
              <a:srgbClr val="0202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oogle Shape;738;p61">
            <a:extLst>
              <a:ext uri="{FF2B5EF4-FFF2-40B4-BE49-F238E27FC236}">
                <a16:creationId xmlns:a16="http://schemas.microsoft.com/office/drawing/2014/main" xmlns="" id="{2864E942-175A-46DC-AE6C-3746D88C084E}"/>
              </a:ext>
            </a:extLst>
          </p:cNvPr>
          <p:cNvCxnSpPr>
            <a:cxnSpLocks/>
          </p:cNvCxnSpPr>
          <p:nvPr/>
        </p:nvCxnSpPr>
        <p:spPr>
          <a:xfrm>
            <a:off x="3329216" y="2207752"/>
            <a:ext cx="152397" cy="0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738;p61">
            <a:extLst>
              <a:ext uri="{FF2B5EF4-FFF2-40B4-BE49-F238E27FC236}">
                <a16:creationId xmlns:a16="http://schemas.microsoft.com/office/drawing/2014/main" xmlns="" id="{99A7CE81-A510-434F-A777-5F0F64141E1C}"/>
              </a:ext>
            </a:extLst>
          </p:cNvPr>
          <p:cNvCxnSpPr>
            <a:cxnSpLocks/>
          </p:cNvCxnSpPr>
          <p:nvPr/>
        </p:nvCxnSpPr>
        <p:spPr>
          <a:xfrm>
            <a:off x="3329216" y="2500289"/>
            <a:ext cx="152397" cy="0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38;p61">
            <a:extLst>
              <a:ext uri="{FF2B5EF4-FFF2-40B4-BE49-F238E27FC236}">
                <a16:creationId xmlns:a16="http://schemas.microsoft.com/office/drawing/2014/main" xmlns="" id="{BC43813F-2727-4ADE-9560-87592CABB1A6}"/>
              </a:ext>
            </a:extLst>
          </p:cNvPr>
          <p:cNvCxnSpPr>
            <a:cxnSpLocks/>
          </p:cNvCxnSpPr>
          <p:nvPr/>
        </p:nvCxnSpPr>
        <p:spPr>
          <a:xfrm>
            <a:off x="3329216" y="2791463"/>
            <a:ext cx="152397" cy="0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38;p61">
            <a:extLst>
              <a:ext uri="{FF2B5EF4-FFF2-40B4-BE49-F238E27FC236}">
                <a16:creationId xmlns:a16="http://schemas.microsoft.com/office/drawing/2014/main" xmlns="" id="{1559222C-D302-48FE-9CE8-2527E584326A}"/>
              </a:ext>
            </a:extLst>
          </p:cNvPr>
          <p:cNvCxnSpPr>
            <a:cxnSpLocks/>
          </p:cNvCxnSpPr>
          <p:nvPr/>
        </p:nvCxnSpPr>
        <p:spPr>
          <a:xfrm>
            <a:off x="3329216" y="3139805"/>
            <a:ext cx="152397" cy="0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738;p61">
            <a:extLst>
              <a:ext uri="{FF2B5EF4-FFF2-40B4-BE49-F238E27FC236}">
                <a16:creationId xmlns:a16="http://schemas.microsoft.com/office/drawing/2014/main" xmlns="" id="{6E679E32-5EDA-4A82-8A44-3D0954225077}"/>
              </a:ext>
            </a:extLst>
          </p:cNvPr>
          <p:cNvCxnSpPr>
            <a:cxnSpLocks/>
          </p:cNvCxnSpPr>
          <p:nvPr/>
        </p:nvCxnSpPr>
        <p:spPr>
          <a:xfrm>
            <a:off x="3329216" y="3642612"/>
            <a:ext cx="152397" cy="0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8;p61">
            <a:extLst>
              <a:ext uri="{FF2B5EF4-FFF2-40B4-BE49-F238E27FC236}">
                <a16:creationId xmlns:a16="http://schemas.microsoft.com/office/drawing/2014/main" xmlns="" id="{398F877A-D7E6-4D6C-A8D6-03706E5E3CBD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3329216" y="3971925"/>
            <a:ext cx="139248" cy="98040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" name="Google Shape;738;p61">
            <a:extLst>
              <a:ext uri="{FF2B5EF4-FFF2-40B4-BE49-F238E27FC236}">
                <a16:creationId xmlns:a16="http://schemas.microsoft.com/office/drawing/2014/main" xmlns="" id="{8DACFF00-DF12-4E03-956A-C09A5BC73445}"/>
              </a:ext>
            </a:extLst>
          </p:cNvPr>
          <p:cNvCxnSpPr>
            <a:cxnSpLocks/>
          </p:cNvCxnSpPr>
          <p:nvPr/>
        </p:nvCxnSpPr>
        <p:spPr>
          <a:xfrm flipV="1">
            <a:off x="3329216" y="4459960"/>
            <a:ext cx="139248" cy="0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6" name="Google Shape;738;p61">
            <a:extLst>
              <a:ext uri="{FF2B5EF4-FFF2-40B4-BE49-F238E27FC236}">
                <a16:creationId xmlns:a16="http://schemas.microsoft.com/office/drawing/2014/main" xmlns="" id="{E00C34AD-611D-4340-8F78-9CCDEABB5043}"/>
              </a:ext>
            </a:extLst>
          </p:cNvPr>
          <p:cNvCxnSpPr>
            <a:cxnSpLocks/>
          </p:cNvCxnSpPr>
          <p:nvPr/>
        </p:nvCxnSpPr>
        <p:spPr>
          <a:xfrm flipV="1">
            <a:off x="3329216" y="4750246"/>
            <a:ext cx="139248" cy="0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8" name="Скругленный прямоугольник 12">
            <a:extLst>
              <a:ext uri="{FF2B5EF4-FFF2-40B4-BE49-F238E27FC236}">
                <a16:creationId xmlns:a16="http://schemas.microsoft.com/office/drawing/2014/main" xmlns="" id="{FE654FD7-C7AF-43F3-91F5-870013E61D6E}"/>
              </a:ext>
            </a:extLst>
          </p:cNvPr>
          <p:cNvSpPr/>
          <p:nvPr/>
        </p:nvSpPr>
        <p:spPr>
          <a:xfrm>
            <a:off x="6023433" y="1856233"/>
            <a:ext cx="1952616" cy="416833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Фірмові (комерційні) найменування</a:t>
            </a:r>
          </a:p>
        </p:txBody>
      </p:sp>
      <p:sp>
        <p:nvSpPr>
          <p:cNvPr id="79" name="Скругленный прямоугольник 12">
            <a:extLst>
              <a:ext uri="{FF2B5EF4-FFF2-40B4-BE49-F238E27FC236}">
                <a16:creationId xmlns:a16="http://schemas.microsoft.com/office/drawing/2014/main" xmlns="" id="{6905318C-AF22-40BE-B9FE-F9640739C318}"/>
              </a:ext>
            </a:extLst>
          </p:cNvPr>
          <p:cNvSpPr/>
          <p:nvPr/>
        </p:nvSpPr>
        <p:spPr>
          <a:xfrm>
            <a:off x="6023433" y="2331123"/>
            <a:ext cx="1952622" cy="269189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Торговельна марка</a:t>
            </a:r>
          </a:p>
        </p:txBody>
      </p:sp>
      <p:sp>
        <p:nvSpPr>
          <p:cNvPr id="80" name="Скругленный прямоугольник 12">
            <a:extLst>
              <a:ext uri="{FF2B5EF4-FFF2-40B4-BE49-F238E27FC236}">
                <a16:creationId xmlns:a16="http://schemas.microsoft.com/office/drawing/2014/main" xmlns="" id="{25A18E25-FF0B-4481-98F4-E8E98813912E}"/>
              </a:ext>
            </a:extLst>
          </p:cNvPr>
          <p:cNvSpPr/>
          <p:nvPr/>
        </p:nvSpPr>
        <p:spPr>
          <a:xfrm>
            <a:off x="6023432" y="2707131"/>
            <a:ext cx="1952624" cy="415322"/>
          </a:xfrm>
          <a:prstGeom prst="roundRect">
            <a:avLst/>
          </a:prstGeom>
          <a:solidFill>
            <a:srgbClr val="FFE4C1"/>
          </a:solidFill>
          <a:ln>
            <a:solidFill>
              <a:srgbClr val="0202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xo 2" charset="-52"/>
              </a:rPr>
              <a:t>Географічне позначення</a:t>
            </a:r>
          </a:p>
        </p:txBody>
      </p:sp>
      <p:cxnSp>
        <p:nvCxnSpPr>
          <p:cNvPr id="82" name="Google Shape;738;p61">
            <a:extLst>
              <a:ext uri="{FF2B5EF4-FFF2-40B4-BE49-F238E27FC236}">
                <a16:creationId xmlns:a16="http://schemas.microsoft.com/office/drawing/2014/main" xmlns="" id="{5F171976-24D5-4E21-8AFE-4463B7C323D7}"/>
              </a:ext>
            </a:extLst>
          </p:cNvPr>
          <p:cNvCxnSpPr>
            <a:cxnSpLocks/>
          </p:cNvCxnSpPr>
          <p:nvPr/>
        </p:nvCxnSpPr>
        <p:spPr>
          <a:xfrm>
            <a:off x="5856061" y="2085983"/>
            <a:ext cx="167372" cy="0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" name="Google Shape;738;p61">
            <a:extLst>
              <a:ext uri="{FF2B5EF4-FFF2-40B4-BE49-F238E27FC236}">
                <a16:creationId xmlns:a16="http://schemas.microsoft.com/office/drawing/2014/main" xmlns="" id="{CF92A3FA-A3E3-4C7E-A446-75797395EB2A}"/>
              </a:ext>
            </a:extLst>
          </p:cNvPr>
          <p:cNvCxnSpPr>
            <a:cxnSpLocks/>
          </p:cNvCxnSpPr>
          <p:nvPr/>
        </p:nvCxnSpPr>
        <p:spPr>
          <a:xfrm>
            <a:off x="5856061" y="2465664"/>
            <a:ext cx="167372" cy="1457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738;p61">
            <a:extLst>
              <a:ext uri="{FF2B5EF4-FFF2-40B4-BE49-F238E27FC236}">
                <a16:creationId xmlns:a16="http://schemas.microsoft.com/office/drawing/2014/main" xmlns="" id="{988F594D-3C16-4ED6-88ED-3B7F8BB60B5F}"/>
              </a:ext>
            </a:extLst>
          </p:cNvPr>
          <p:cNvCxnSpPr>
            <a:cxnSpLocks/>
          </p:cNvCxnSpPr>
          <p:nvPr/>
        </p:nvCxnSpPr>
        <p:spPr>
          <a:xfrm>
            <a:off x="5856061" y="2914295"/>
            <a:ext cx="167372" cy="1457"/>
          </a:xfrm>
          <a:prstGeom prst="straightConnector1">
            <a:avLst/>
          </a:prstGeom>
          <a:noFill/>
          <a:ln w="19050" cap="flat" cmpd="sng">
            <a:solidFill>
              <a:srgbClr val="02026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xmlns="" id="{74597FF1-C380-4E8F-A63D-931A31E70F7C}"/>
              </a:ext>
            </a:extLst>
          </p:cNvPr>
          <p:cNvCxnSpPr>
            <a:cxnSpLocks/>
          </p:cNvCxnSpPr>
          <p:nvPr/>
        </p:nvCxnSpPr>
        <p:spPr>
          <a:xfrm>
            <a:off x="5856061" y="1743395"/>
            <a:ext cx="0" cy="1184630"/>
          </a:xfrm>
          <a:prstGeom prst="line">
            <a:avLst/>
          </a:prstGeom>
          <a:ln w="19050">
            <a:solidFill>
              <a:srgbClr val="0202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24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CEEB4C-673B-4960-AAB5-54A063A1F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171" y="-12000"/>
            <a:ext cx="8461829" cy="919143"/>
          </a:xfrm>
        </p:spPr>
        <p:txBody>
          <a:bodyPr/>
          <a:lstStyle/>
          <a:p>
            <a:pPr algn="r">
              <a:lnSpc>
                <a:spcPts val="2000"/>
              </a:lnSpc>
            </a:pPr>
            <a:r>
              <a:rPr lang="ru-RU" b="1" dirty="0">
                <a:solidFill>
                  <a:srgbClr val="FFC000"/>
                </a:solidFill>
              </a:rPr>
              <a:t>Рейтинг </a:t>
            </a:r>
            <a:r>
              <a:rPr lang="ru-RU" b="1" dirty="0" err="1">
                <a:solidFill>
                  <a:srgbClr val="FFC000"/>
                </a:solidFill>
              </a:rPr>
              <a:t>найдорожчих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брендів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світового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рітейлу</a:t>
            </a:r>
            <a:r>
              <a:rPr lang="ru-RU" b="1" dirty="0" smtClean="0">
                <a:solidFill>
                  <a:srgbClr val="FFC000"/>
                </a:solidFill>
              </a:rPr>
              <a:t>  в 2020 </a:t>
            </a:r>
            <a:r>
              <a:rPr lang="ru-RU" b="1" dirty="0" err="1" smtClean="0">
                <a:solidFill>
                  <a:srgbClr val="FFC000"/>
                </a:solidFill>
              </a:rPr>
              <a:t>році</a:t>
            </a:r>
            <a:r>
              <a:rPr lang="ru-RU" b="1" dirty="0" smtClean="0">
                <a:solidFill>
                  <a:srgbClr val="FFC000"/>
                </a:solidFill>
              </a:rPr>
              <a:t> (</a:t>
            </a:r>
            <a:r>
              <a:rPr lang="ru-RU" b="1" dirty="0" err="1" smtClean="0">
                <a:solidFill>
                  <a:srgbClr val="FFC000"/>
                </a:solidFill>
              </a:rPr>
              <a:t>кожен</a:t>
            </a:r>
            <a:r>
              <a:rPr lang="ru-RU" b="1" dirty="0" smtClean="0">
                <a:solidFill>
                  <a:srgbClr val="FFC000"/>
                </a:solidFill>
              </a:rPr>
              <a:t> бренд –</a:t>
            </a:r>
            <a:r>
              <a:rPr lang="ru-RU" b="1" dirty="0" err="1" smtClean="0">
                <a:solidFill>
                  <a:srgbClr val="FFC000"/>
                </a:solidFill>
              </a:rPr>
              <a:t>вишенька</a:t>
            </a:r>
            <a:r>
              <a:rPr lang="ru-RU" b="1" dirty="0" smtClean="0">
                <a:solidFill>
                  <a:srgbClr val="FFC000"/>
                </a:solidFill>
              </a:rPr>
              <a:t> на </a:t>
            </a:r>
            <a:r>
              <a:rPr lang="ru-RU" b="1" dirty="0" err="1" smtClean="0">
                <a:solidFill>
                  <a:srgbClr val="FFC000"/>
                </a:solidFill>
              </a:rPr>
              <a:t>торті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бізнесу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який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містить</a:t>
            </a:r>
            <a:r>
              <a:rPr lang="ru-RU" b="1" dirty="0" smtClean="0">
                <a:solidFill>
                  <a:srgbClr val="FFC000"/>
                </a:solidFill>
              </a:rPr>
              <a:t> і </a:t>
            </a:r>
            <a:r>
              <a:rPr lang="ru-RU" b="1" dirty="0" err="1" smtClean="0">
                <a:solidFill>
                  <a:srgbClr val="FFC000"/>
                </a:solidFill>
              </a:rPr>
              <a:t>винаходи</a:t>
            </a:r>
            <a:r>
              <a:rPr lang="ru-RU" b="1" dirty="0" smtClean="0">
                <a:solidFill>
                  <a:srgbClr val="FFC000"/>
                </a:solidFill>
              </a:rPr>
              <a:t>, і </a:t>
            </a:r>
            <a:r>
              <a:rPr lang="ru-RU" b="1" dirty="0" err="1" smtClean="0">
                <a:solidFill>
                  <a:srgbClr val="FFC000"/>
                </a:solidFill>
              </a:rPr>
              <a:t>промислові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зразки</a:t>
            </a:r>
            <a:r>
              <a:rPr lang="ru-RU" b="1" dirty="0" smtClean="0">
                <a:solidFill>
                  <a:srgbClr val="FFC000"/>
                </a:solidFill>
              </a:rPr>
              <a:t>, і </a:t>
            </a:r>
            <a:r>
              <a:rPr lang="ru-RU" b="1" dirty="0" err="1" smtClean="0">
                <a:solidFill>
                  <a:srgbClr val="FFC000"/>
                </a:solidFill>
              </a:rPr>
              <a:t>т.інш</a:t>
            </a:r>
            <a:r>
              <a:rPr lang="ru-RU" b="1" dirty="0" smtClean="0">
                <a:solidFill>
                  <a:srgbClr val="FFC000"/>
                </a:solidFill>
              </a:rPr>
              <a:t>.)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4C18FD2F-6B76-4E7B-9F0F-89C3E9609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9</a:t>
            </a:fld>
            <a:endParaRPr lang="ru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763CBEBE-9779-43C5-97FE-3EC8319643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31"/>
          <a:stretch/>
        </p:blipFill>
        <p:spPr bwMode="auto">
          <a:xfrm>
            <a:off x="60553" y="1215775"/>
            <a:ext cx="4511447" cy="30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xmlns="" id="{CC1DD8DE-91A3-40EC-820D-FF5B84A4D3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46"/>
          <a:stretch/>
        </p:blipFill>
        <p:spPr bwMode="auto">
          <a:xfrm>
            <a:off x="4513943" y="1552789"/>
            <a:ext cx="4569504" cy="274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C80D4F5-F19A-43AF-BF8C-FC2E1B7A1F14}"/>
              </a:ext>
            </a:extLst>
          </p:cNvPr>
          <p:cNvSpPr/>
          <p:nvPr/>
        </p:nvSpPr>
        <p:spPr>
          <a:xfrm>
            <a:off x="3040743" y="4401487"/>
            <a:ext cx="59804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/>
              <a:t>Джерело: https://rau.ua/economika/rozvitok/top-50-brendiv-v-2020-rotsi/</a:t>
            </a:r>
          </a:p>
        </p:txBody>
      </p:sp>
    </p:spTree>
    <p:extLst>
      <p:ext uri="{BB962C8B-B14F-4D97-AF65-F5344CB8AC3E}">
        <p14:creationId xmlns:p14="http://schemas.microsoft.com/office/powerpoint/2010/main" val="338486789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5226</TotalTime>
  <Words>681</Words>
  <Application>Microsoft Office PowerPoint</Application>
  <PresentationFormat>Экран (16:9)</PresentationFormat>
  <Paragraphs>87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Exo 2</vt:lpstr>
      <vt:lpstr>Exo 2 Regular</vt:lpstr>
      <vt:lpstr>Exo 2 SemiBold</vt:lpstr>
      <vt:lpstr>Arial</vt:lpstr>
      <vt:lpstr>Simple Light</vt:lpstr>
      <vt:lpstr>ГУРТОК  ПАТЕНТОЗНАВСТВО ТА ІННОВАЦІЙНІ ОБ’ЄКТИ</vt:lpstr>
      <vt:lpstr>Мотивація студента, який хоче стати членом гуртка</vt:lpstr>
      <vt:lpstr>Мотивація студента, який хоче стати членом гуртка</vt:lpstr>
      <vt:lpstr>Думаєте, що це не справа технаря? Це не Ваше? </vt:lpstr>
      <vt:lpstr>Мрієте лише отримати диплом?                                                         Плануєте працювати де інде? </vt:lpstr>
      <vt:lpstr>Варіанти майбутнього працевлаштування</vt:lpstr>
      <vt:lpstr>Що Вам окрім іншого дасть гурток</vt:lpstr>
      <vt:lpstr>Це об'єкти права ІВ. Що Ви про них знаєте? Ви впевнені, що воно Вам не треба / що воно Вам треба? Визначтесь! …</vt:lpstr>
      <vt:lpstr>Рейтинг найдорожчих брендів світового рітейлу  в 2020 році (кожен бренд –вишенька на торті бізнесу який містить і винаходи, і промислові зразки, і т.інш.)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діяльності Департаменту інновацій та трансферу технологій</dc:title>
  <dc:creator>OY</dc:creator>
  <cp:lastModifiedBy>Acer</cp:lastModifiedBy>
  <cp:revision>102</cp:revision>
  <dcterms:modified xsi:type="dcterms:W3CDTF">2021-11-05T08:26:12Z</dcterms:modified>
</cp:coreProperties>
</file>